
<file path=[Content_Types].xml><?xml version="1.0" encoding="utf-8"?>
<Types xmlns="http://schemas.openxmlformats.org/package/2006/content-types">
  <Default Extension="glb" ContentType="model/gltf.binary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CE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52" autoAdjust="0"/>
    <p:restoredTop sz="96250" autoAdjust="0"/>
  </p:normalViewPr>
  <p:slideViewPr>
    <p:cSldViewPr snapToGrid="0">
      <p:cViewPr varScale="1">
        <p:scale>
          <a:sx n="159" d="100"/>
          <a:sy n="159" d="100"/>
        </p:scale>
        <p:origin x="184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CB3F15-9ACC-4280-9DE9-7DA30AB4743A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A2F779-79F5-4D68-8D05-2F5E98D58E90}" type="slidenum">
              <a:rPr lang="ru-RU" smtClean="0"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667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dirty="0"/>
              <a:t>1. Ein Dreieck hat immer drei Innenwinkel, die zusammen 180 Grad ergeben. (Richtig)</a:t>
            </a:r>
          </a:p>
          <a:p>
            <a:r>
              <a:rPr lang="de-DE" b="1" dirty="0"/>
              <a:t>2. In einem gleichschenkligen Dreieck sind alle drei Seiten gleich lang. (Falsch)</a:t>
            </a:r>
          </a:p>
          <a:p>
            <a:r>
              <a:rPr lang="de-DE" b="1" dirty="0"/>
              <a:t>3. Ein rechtwinkliges Dreieck hat immer einen Winkel von 90 Grad. (Richtig)</a:t>
            </a:r>
          </a:p>
          <a:p>
            <a:r>
              <a:rPr lang="de-DE" b="1" dirty="0"/>
              <a:t>4. Ein Dreieck kann vier Ecken haben. (Falsch)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A2F779-79F5-4D68-8D05-2F5E98D58E9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515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dirty="0"/>
              <a:t>1. Ein gleichseitiges Dreieck hat zwei gleich lange Seiten. (Richtig)</a:t>
            </a:r>
          </a:p>
          <a:p>
            <a:r>
              <a:rPr lang="de-DE" b="1" dirty="0"/>
              <a:t>2. Ein Dreieck kann mehr als zwei rechte Winkel haben.(Falsch)</a:t>
            </a:r>
          </a:p>
          <a:p>
            <a:r>
              <a:rPr lang="de-DE" b="1" dirty="0"/>
              <a:t>3. Ein Dreieck kann nur dann symmetrisch sein, wenn es ein gleichseitiges Dreieck ist. (Falsch)</a:t>
            </a:r>
          </a:p>
          <a:p>
            <a:r>
              <a:rPr lang="de-DE" b="1" dirty="0"/>
              <a:t>4. In einem gleichseitigen Dreieck sind alle Höhen, Mediane und Winkelhalbierende identisch und schneiden sich im gleichen Punkt. (Richtig)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A2F779-79F5-4D68-8D05-2F5E98D58E9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395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/>
              <a:t>1. Nicht jedes Dreieck hat eine Symmetrieachse</a:t>
            </a:r>
            <a:r>
              <a:rPr lang="de-DE" dirty="0"/>
              <a:t>. </a:t>
            </a:r>
            <a:r>
              <a:rPr lang="de-DE" b="1" dirty="0"/>
              <a:t>(Richtig)</a:t>
            </a:r>
          </a:p>
          <a:p>
            <a:pPr marL="0" indent="0">
              <a:buNone/>
            </a:pPr>
            <a:r>
              <a:rPr lang="de-DE" b="1" dirty="0"/>
              <a:t>2. Das Lot in einem Dreieck ist eine Strecke, die von einem Eckpunkt senkrecht auf die gegenüberliegende Seite fällt. (Richtig)</a:t>
            </a:r>
          </a:p>
          <a:p>
            <a:pPr marL="0" indent="0">
              <a:buNone/>
            </a:pPr>
            <a:r>
              <a:rPr lang="de-DE" b="1" dirty="0"/>
              <a:t>3. Ein gleichseitiges Dreieck hat drei ungleiche Seitenlängen. (Falsch)</a:t>
            </a:r>
          </a:p>
          <a:p>
            <a:r>
              <a:rPr lang="de-DE" b="1" dirty="0"/>
              <a:t>4.</a:t>
            </a:r>
            <a:r>
              <a:rPr lang="de-DE" dirty="0"/>
              <a:t> </a:t>
            </a:r>
            <a:r>
              <a:rPr lang="de-DE" b="1" dirty="0"/>
              <a:t>In einem rechtwinkligen Dreieck ist die Hypotenuse immer die längste Seite. (Richtig)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A2F779-79F5-4D68-8D05-2F5E98D58E9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7179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de-DE" b="1" dirty="0"/>
              <a:t>Ein Rechteck hat immer vier rechte Winkel. (Falsch)</a:t>
            </a:r>
          </a:p>
          <a:p>
            <a:pPr marL="228600" indent="-228600">
              <a:buAutoNum type="arabicPeriod"/>
            </a:pPr>
            <a:r>
              <a:rPr lang="de-DE" b="1" dirty="0"/>
              <a:t>Ein Trapez hat mindestens zwei parallele Seiten. (Richtig)</a:t>
            </a:r>
          </a:p>
          <a:p>
            <a:pPr marL="228600" indent="-228600">
              <a:buAutoNum type="arabicPeriod"/>
            </a:pPr>
            <a:r>
              <a:rPr lang="de-DE" b="1" dirty="0"/>
              <a:t>Ein Quadrat ist ein Viereck, bei dem alle Seiten unterschiedlich lang sind. (Falsch)</a:t>
            </a:r>
          </a:p>
          <a:p>
            <a:pPr marL="228600" indent="-228600">
              <a:buAutoNum type="arabicPeriod"/>
            </a:pPr>
            <a:r>
              <a:rPr lang="de-DE" b="1" dirty="0"/>
              <a:t>Ein Rhombus hat vier gleich lange Seiten, aber keine parallelen Seiten. (Falsch)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A2F779-79F5-4D68-8D05-2F5E98D58E9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338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de-DE" b="1" dirty="0"/>
              <a:t>Ein Quadrat ist ein Viereck, bei dem alle Seiten gleich lang sind und alle Winkel rechte Winkel sind. (Richtig)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de-DE" b="1" dirty="0"/>
              <a:t>Jedes Quadrat ist auch ein Rhombus, aber nicht jeder Rhombus ist ein Quadrat. (Richtig)</a:t>
            </a:r>
            <a:endParaRPr lang="ru-RU" b="1" dirty="0"/>
          </a:p>
          <a:p>
            <a:pPr marL="228600" indent="-228600">
              <a:buAutoNum type="arabicPeriod"/>
            </a:pPr>
            <a:r>
              <a:rPr lang="de-DE" b="1" dirty="0"/>
              <a:t>Ein Drachenviereck hat zwei Paare gleich langer benachbarter Seiten, wobei gegenüberliegende Winkel gleich groß sind. (Falsch)</a:t>
            </a:r>
          </a:p>
          <a:p>
            <a:pPr marL="228600" indent="-228600">
              <a:buAutoNum type="arabicPeriod"/>
            </a:pPr>
            <a:r>
              <a:rPr lang="de-DE" b="1" dirty="0"/>
              <a:t>Ein Parallelogramm hat immer zwei Paare gleich langer Seiten und alle Winkel sind rechte Winkel. (Falsch)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A2F779-79F5-4D68-8D05-2F5E98D58E9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3915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de-DE" b="1" dirty="0"/>
              <a:t>Alle Seiten eines </a:t>
            </a:r>
            <a:r>
              <a:rPr lang="de-DE" b="1" dirty="0" err="1"/>
              <a:t>Rautenvierecks</a:t>
            </a:r>
            <a:r>
              <a:rPr lang="de-DE" b="1" dirty="0"/>
              <a:t> sind gleich lang.</a:t>
            </a:r>
            <a:r>
              <a:rPr lang="de-DE" dirty="0"/>
              <a:t> </a:t>
            </a:r>
            <a:r>
              <a:rPr lang="de-DE" b="1" dirty="0"/>
              <a:t>(Richtig)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de-DE" b="1" dirty="0"/>
              <a:t>In einem Drachenviereck stehen die Diagonalen senkrecht aufeinander und eine der Diagonalen wird halbiert. (Richtig)</a:t>
            </a:r>
            <a:endParaRPr lang="ru-RU" b="1" dirty="0"/>
          </a:p>
          <a:p>
            <a:pPr marL="228600" indent="-228600">
              <a:buAutoNum type="arabicPeriod"/>
            </a:pPr>
            <a:r>
              <a:rPr lang="de-DE" b="1" dirty="0"/>
              <a:t>Jedes Trapez ist Punkt- und Achsensymmetrisch. (Falsch)</a:t>
            </a:r>
          </a:p>
          <a:p>
            <a:pPr marL="228600" indent="-228600">
              <a:buAutoNum type="arabicPeriod"/>
            </a:pPr>
            <a:r>
              <a:rPr lang="de-DE" b="1" dirty="0"/>
              <a:t>In einem Parallelogramm sind alle Winkel gleich groß. (Falsch)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A2F779-79F5-4D68-8D05-2F5E98D58E9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239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7A8898-FCF2-D945-3DD8-E1E5C91469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77E183D-9F98-8999-1421-9F7C93330F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1AE13E5-055E-4115-F0F2-6B0EF4EE9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A371-6EFA-4CDE-8C12-DE93759654E7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9173C7D-841B-6629-6182-B40E3C2B9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B9B9D89-B0EC-E165-6E89-3A70531B0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3B69E-6C04-45BF-B13B-BBF9923E5621}" type="slidenum">
              <a:rPr lang="ru-RU" smtClean="0"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2266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35B1A8-8647-E14F-F73E-27530B5EF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4E27632-1FC2-87C4-FBD5-DBD968F983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35CCEE4-635A-70C4-3FC3-367CF3CE2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A371-6EFA-4CDE-8C12-DE93759654E7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7322DFF-FF61-4A33-847B-16000C1D9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0D6D9EA-AF7D-68A4-2535-C90AC8287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3B69E-6C04-45BF-B13B-BBF9923E5621}" type="slidenum">
              <a:rPr lang="ru-RU" smtClean="0"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3791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198DF63-6C4B-D197-83C5-60A125780D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9A07454-F412-3E24-2FB1-4FC9A5E75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B04888-095A-4AC9-94B3-4F5FB145A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A371-6EFA-4CDE-8C12-DE93759654E7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7BFEAC2-0AAD-156F-00F8-9085FF17B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721CB71-14E9-A285-C679-BF35C8313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3B69E-6C04-45BF-B13B-BBF9923E5621}" type="slidenum">
              <a:rPr lang="ru-RU" smtClean="0"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828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3FC543-5CE4-3634-28BA-76FBAADCD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BC520C6-DC1C-FBA2-3614-9AAB319BF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598DD56-DE97-2E2A-0D8B-3AB4CFF33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A371-6EFA-4CDE-8C12-DE93759654E7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C8F1F47-D430-DE6A-D0F0-655943532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7728B3-F336-0328-C059-B5E233D19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3B69E-6C04-45BF-B13B-BBF9923E5621}" type="slidenum">
              <a:rPr lang="ru-RU" smtClean="0"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9694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144BFF-C1F9-B59E-7EC5-6D43A4D88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71794BB-F870-2895-B61D-CBD6168608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591B47-2902-8E3B-A93A-2AFC09DB3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A371-6EFA-4CDE-8C12-DE93759654E7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F5C7BA-20B4-E908-6B6F-FEF42C2DE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580800-C300-6F2C-4AC8-B0E9DA53B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3B69E-6C04-45BF-B13B-BBF9923E5621}" type="slidenum">
              <a:rPr lang="ru-RU" smtClean="0"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302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0BE1B8-FCD9-4EA4-C6FC-691C3DB85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874DF67-6F25-5E4D-7373-BBCF0B5C2A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BA7F31D-0C5E-CE93-2E5E-AC9E48435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721ACC2-75ED-7198-7A4C-1211AE91B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A371-6EFA-4CDE-8C12-DE93759654E7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5979390-73B4-5B5C-0EE7-E37E3C8E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1F9F9D3-C0EA-B48D-8404-27791844E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3B69E-6C04-45BF-B13B-BBF9923E5621}" type="slidenum">
              <a:rPr lang="ru-RU" smtClean="0"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507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2A6A69-A5B4-5803-C928-041040693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E7C9FBA-7CE9-FC28-0E73-3079E04471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A8C1B6E-7974-CD7B-C436-60E7D8C2A2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8550C17-E72F-2FCC-4E20-0FC7D28848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6DE5080-11AB-14FD-92FE-AAD82E997A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7508E2C-4953-C4D7-BD65-E7B7B9624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A371-6EFA-4CDE-8C12-DE93759654E7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EC049F8-58EA-0592-2E82-2C1C1513D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03B9127-B48F-B361-A2E4-FEB5CFB94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3B69E-6C04-45BF-B13B-BBF9923E5621}" type="slidenum">
              <a:rPr lang="ru-RU" smtClean="0"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0257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75AF23-0005-B12C-4B6A-6E0C6CD2E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704BB9D-15B9-9DF8-2106-504502AC5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A371-6EFA-4CDE-8C12-DE93759654E7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3C0E258-8B3A-BE54-B1FD-96EC67868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5516920-93C7-DBB6-D364-241EC0ED0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3B69E-6C04-45BF-B13B-BBF9923E5621}" type="slidenum">
              <a:rPr lang="ru-RU" smtClean="0"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2759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6CC2A36-A110-2529-FC22-055EAF159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A371-6EFA-4CDE-8C12-DE93759654E7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6BC5C94-22A1-CBDC-1921-2D66715E1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A7D2532-D90B-97FE-A20B-872A041F5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3B69E-6C04-45BF-B13B-BBF9923E5621}" type="slidenum">
              <a:rPr lang="ru-RU" smtClean="0"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63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EB9BDA-391A-2ADE-5D0D-F8994C1A9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BD2123-EE81-9B6D-E007-83C469144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5FEA85E-9C12-9942-B060-6462212F8C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1032113-5FBF-FC78-6937-472D0403B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A371-6EFA-4CDE-8C12-DE93759654E7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B4E4A98-9B0A-76AC-3474-07C74E8C7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2EE6097-2913-DA5D-4856-0334A7A4B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3B69E-6C04-45BF-B13B-BBF9923E5621}" type="slidenum">
              <a:rPr lang="ru-RU" smtClean="0"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4046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46C5F5-DE31-F0AF-69A2-543680095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12B6C0A-91A2-1A91-BA7D-219C13E59E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802D130-25BE-F9EE-2BE6-49FC2728C5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7EA10DC-71EB-E3FA-11C6-7B36EBEF7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A371-6EFA-4CDE-8C12-DE93759654E7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5949D96-1E36-3418-9959-83CC4CB66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F49CAFA-9A84-3A70-1C74-B32C6B53D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3B69E-6C04-45BF-B13B-BBF9923E5621}" type="slidenum">
              <a:rPr lang="ru-RU" smtClean="0"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482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4642FE-B112-BC70-ECA3-E30364216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7E85761-135E-8471-36A1-2947B4AE7B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F3C05BE-764D-5A33-A4D0-6BAEBE79C4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5A371-6EFA-4CDE-8C12-DE93759654E7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3843EAE-114D-7527-431F-4D066DFD6F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8B55CB-149D-ED6A-4A41-59CBBBDAE4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3B69E-6C04-45BF-B13B-BBF9923E5621}" type="slidenum">
              <a:rPr lang="ru-RU" smtClean="0"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387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17/06/relationships/model3d" Target="../media/model3d1.glb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араллелограмм 13">
            <a:extLst>
              <a:ext uri="{FF2B5EF4-FFF2-40B4-BE49-F238E27FC236}">
                <a16:creationId xmlns:a16="http://schemas.microsoft.com/office/drawing/2014/main" id="{15A75F5C-E5C2-9681-8C30-50F31514BB94}"/>
              </a:ext>
            </a:extLst>
          </p:cNvPr>
          <p:cNvSpPr/>
          <p:nvPr/>
        </p:nvSpPr>
        <p:spPr>
          <a:xfrm>
            <a:off x="3510181" y="3666848"/>
            <a:ext cx="1417740" cy="1065970"/>
          </a:xfrm>
          <a:prstGeom prst="parallelogram">
            <a:avLst/>
          </a:prstGeom>
          <a:solidFill>
            <a:srgbClr val="3ACEA7"/>
          </a:solidFill>
          <a:ln>
            <a:solidFill>
              <a:srgbClr val="3ACEA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Трапеция 14">
            <a:extLst>
              <a:ext uri="{FF2B5EF4-FFF2-40B4-BE49-F238E27FC236}">
                <a16:creationId xmlns:a16="http://schemas.microsoft.com/office/drawing/2014/main" id="{E639E5DE-8023-CB13-75C9-52C65A1BEE23}"/>
              </a:ext>
            </a:extLst>
          </p:cNvPr>
          <p:cNvSpPr/>
          <p:nvPr/>
        </p:nvSpPr>
        <p:spPr>
          <a:xfrm>
            <a:off x="5764505" y="3810217"/>
            <a:ext cx="1417740" cy="1001300"/>
          </a:xfrm>
          <a:prstGeom prst="trapezoid">
            <a:avLst/>
          </a:prstGeom>
          <a:solidFill>
            <a:srgbClr val="3ACEA7"/>
          </a:solidFill>
          <a:ln>
            <a:solidFill>
              <a:srgbClr val="3ACEA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349FC324-5ECB-AA1D-605A-A366077B056E}"/>
              </a:ext>
            </a:extLst>
          </p:cNvPr>
          <p:cNvSpPr/>
          <p:nvPr/>
        </p:nvSpPr>
        <p:spPr>
          <a:xfrm>
            <a:off x="3404614" y="1989764"/>
            <a:ext cx="1798322" cy="911715"/>
          </a:xfrm>
          <a:prstGeom prst="rect">
            <a:avLst/>
          </a:prstGeom>
          <a:solidFill>
            <a:srgbClr val="3ACEA7"/>
          </a:solidFill>
          <a:ln>
            <a:solidFill>
              <a:srgbClr val="3ACEA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: фигура 17">
            <a:extLst>
              <a:ext uri="{FF2B5EF4-FFF2-40B4-BE49-F238E27FC236}">
                <a16:creationId xmlns:a16="http://schemas.microsoft.com/office/drawing/2014/main" id="{55D6B0D0-6C5F-11D6-3BA3-60D1D8D74655}"/>
              </a:ext>
            </a:extLst>
          </p:cNvPr>
          <p:cNvSpPr/>
          <p:nvPr/>
        </p:nvSpPr>
        <p:spPr>
          <a:xfrm>
            <a:off x="5927206" y="1860834"/>
            <a:ext cx="1092338" cy="1186950"/>
          </a:xfrm>
          <a:custGeom>
            <a:avLst/>
            <a:gdLst>
              <a:gd name="connsiteX0" fmla="*/ 0 w 1161288"/>
              <a:gd name="connsiteY0" fmla="*/ 54864 h 1261872"/>
              <a:gd name="connsiteX1" fmla="*/ 457200 w 1161288"/>
              <a:gd name="connsiteY1" fmla="*/ 1261872 h 1261872"/>
              <a:gd name="connsiteX2" fmla="*/ 1161288 w 1161288"/>
              <a:gd name="connsiteY2" fmla="*/ 548640 h 1261872"/>
              <a:gd name="connsiteX3" fmla="*/ 941832 w 1161288"/>
              <a:gd name="connsiteY3" fmla="*/ 0 h 1261872"/>
              <a:gd name="connsiteX4" fmla="*/ 0 w 1161288"/>
              <a:gd name="connsiteY4" fmla="*/ 54864 h 1261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1288" h="1261872">
                <a:moveTo>
                  <a:pt x="0" y="54864"/>
                </a:moveTo>
                <a:lnTo>
                  <a:pt x="457200" y="1261872"/>
                </a:lnTo>
                <a:lnTo>
                  <a:pt x="1161288" y="548640"/>
                </a:lnTo>
                <a:lnTo>
                  <a:pt x="941832" y="0"/>
                </a:lnTo>
                <a:lnTo>
                  <a:pt x="0" y="54864"/>
                </a:lnTo>
                <a:close/>
              </a:path>
            </a:pathLst>
          </a:custGeom>
          <a:solidFill>
            <a:srgbClr val="3ACEA7"/>
          </a:solidFill>
          <a:ln>
            <a:solidFill>
              <a:srgbClr val="3ACEA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лок-схема: ручной ввод 19">
            <a:extLst>
              <a:ext uri="{FF2B5EF4-FFF2-40B4-BE49-F238E27FC236}">
                <a16:creationId xmlns:a16="http://schemas.microsoft.com/office/drawing/2014/main" id="{F113659D-7F1C-A7EA-FF5D-904B3F23F8A8}"/>
              </a:ext>
            </a:extLst>
          </p:cNvPr>
          <p:cNvSpPr/>
          <p:nvPr/>
        </p:nvSpPr>
        <p:spPr>
          <a:xfrm>
            <a:off x="7914180" y="1995702"/>
            <a:ext cx="1811556" cy="905778"/>
          </a:xfrm>
          <a:prstGeom prst="flowChartManualInput">
            <a:avLst/>
          </a:prstGeom>
          <a:solidFill>
            <a:srgbClr val="3ACEA7"/>
          </a:solidFill>
          <a:ln>
            <a:solidFill>
              <a:srgbClr val="3ACEA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: фигура 21">
            <a:extLst>
              <a:ext uri="{FF2B5EF4-FFF2-40B4-BE49-F238E27FC236}">
                <a16:creationId xmlns:a16="http://schemas.microsoft.com/office/drawing/2014/main" id="{3CCDE83C-D4A2-F14D-F344-2DB96186B66D}"/>
              </a:ext>
            </a:extLst>
          </p:cNvPr>
          <p:cNvSpPr/>
          <p:nvPr/>
        </p:nvSpPr>
        <p:spPr>
          <a:xfrm flipH="1">
            <a:off x="1892992" y="1394459"/>
            <a:ext cx="722491" cy="2055660"/>
          </a:xfrm>
          <a:custGeom>
            <a:avLst/>
            <a:gdLst>
              <a:gd name="connsiteX0" fmla="*/ 0 w 768096"/>
              <a:gd name="connsiteY0" fmla="*/ 630936 h 2185416"/>
              <a:gd name="connsiteX1" fmla="*/ 0 w 768096"/>
              <a:gd name="connsiteY1" fmla="*/ 2185416 h 2185416"/>
              <a:gd name="connsiteX2" fmla="*/ 768096 w 768096"/>
              <a:gd name="connsiteY2" fmla="*/ 850392 h 2185416"/>
              <a:gd name="connsiteX3" fmla="*/ 448056 w 768096"/>
              <a:gd name="connsiteY3" fmla="*/ 0 h 2185416"/>
              <a:gd name="connsiteX4" fmla="*/ 0 w 768096"/>
              <a:gd name="connsiteY4" fmla="*/ 630936 h 2185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8096" h="2185416">
                <a:moveTo>
                  <a:pt x="0" y="630936"/>
                </a:moveTo>
                <a:lnTo>
                  <a:pt x="0" y="2185416"/>
                </a:lnTo>
                <a:lnTo>
                  <a:pt x="768096" y="850392"/>
                </a:lnTo>
                <a:lnTo>
                  <a:pt x="448056" y="0"/>
                </a:lnTo>
                <a:lnTo>
                  <a:pt x="0" y="630936"/>
                </a:lnTo>
                <a:close/>
              </a:path>
            </a:pathLst>
          </a:custGeom>
          <a:solidFill>
            <a:srgbClr val="3ACEA7"/>
          </a:solidFill>
          <a:ln>
            <a:solidFill>
              <a:srgbClr val="3ACEA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Блок-схема: решение 22">
            <a:extLst>
              <a:ext uri="{FF2B5EF4-FFF2-40B4-BE49-F238E27FC236}">
                <a16:creationId xmlns:a16="http://schemas.microsoft.com/office/drawing/2014/main" id="{03AE4F68-424B-D149-D83C-353AB5781BBF}"/>
              </a:ext>
            </a:extLst>
          </p:cNvPr>
          <p:cNvSpPr/>
          <p:nvPr/>
        </p:nvSpPr>
        <p:spPr>
          <a:xfrm>
            <a:off x="7951865" y="3618210"/>
            <a:ext cx="1736186" cy="1163245"/>
          </a:xfrm>
          <a:prstGeom prst="flowChartDecision">
            <a:avLst/>
          </a:prstGeom>
          <a:solidFill>
            <a:srgbClr val="3ACEA7"/>
          </a:solidFill>
          <a:ln>
            <a:solidFill>
              <a:srgbClr val="3ACEA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олилиния: фигура 27">
            <a:extLst>
              <a:ext uri="{FF2B5EF4-FFF2-40B4-BE49-F238E27FC236}">
                <a16:creationId xmlns:a16="http://schemas.microsoft.com/office/drawing/2014/main" id="{CE6F54FC-EDDC-B437-E4C4-DEA912BEAEC7}"/>
              </a:ext>
            </a:extLst>
          </p:cNvPr>
          <p:cNvSpPr/>
          <p:nvPr/>
        </p:nvSpPr>
        <p:spPr>
          <a:xfrm>
            <a:off x="1545335" y="3666848"/>
            <a:ext cx="1269045" cy="1133585"/>
          </a:xfrm>
          <a:custGeom>
            <a:avLst/>
            <a:gdLst>
              <a:gd name="connsiteX0" fmla="*/ 0 w 1627632"/>
              <a:gd name="connsiteY0" fmla="*/ 0 h 1453896"/>
              <a:gd name="connsiteX1" fmla="*/ 1627632 w 1627632"/>
              <a:gd name="connsiteY1" fmla="*/ 0 h 1453896"/>
              <a:gd name="connsiteX2" fmla="*/ 1627632 w 1627632"/>
              <a:gd name="connsiteY2" fmla="*/ 1453896 h 1453896"/>
              <a:gd name="connsiteX3" fmla="*/ 868680 w 1627632"/>
              <a:gd name="connsiteY3" fmla="*/ 1453896 h 1453896"/>
              <a:gd name="connsiteX4" fmla="*/ 0 w 1627632"/>
              <a:gd name="connsiteY4" fmla="*/ 0 h 1453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7632" h="1453896">
                <a:moveTo>
                  <a:pt x="0" y="0"/>
                </a:moveTo>
                <a:lnTo>
                  <a:pt x="1627632" y="0"/>
                </a:lnTo>
                <a:lnTo>
                  <a:pt x="1627632" y="1453896"/>
                </a:lnTo>
                <a:lnTo>
                  <a:pt x="868680" y="1453896"/>
                </a:lnTo>
                <a:lnTo>
                  <a:pt x="0" y="0"/>
                </a:lnTo>
                <a:close/>
              </a:path>
            </a:pathLst>
          </a:custGeom>
          <a:solidFill>
            <a:srgbClr val="3ACEA7"/>
          </a:solidFill>
          <a:ln>
            <a:solidFill>
              <a:srgbClr val="3ACEA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00A9DAF-50E9-AD63-002B-722A1C933D78}"/>
              </a:ext>
            </a:extLst>
          </p:cNvPr>
          <p:cNvSpPr txBox="1"/>
          <p:nvPr/>
        </p:nvSpPr>
        <p:spPr>
          <a:xfrm>
            <a:off x="1984248" y="277892"/>
            <a:ext cx="6922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/>
              <a:t>Wieviele</a:t>
            </a:r>
            <a:r>
              <a:rPr lang="de-DE" dirty="0"/>
              <a:t> dieser Vierecke besitzt mindestens eine Symmetrieachse?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195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>
            <a:extLst>
              <a:ext uri="{FF2B5EF4-FFF2-40B4-BE49-F238E27FC236}">
                <a16:creationId xmlns:a16="http://schemas.microsoft.com/office/drawing/2014/main" id="{C5A520E8-90C9-9016-7C43-9D3EA8B814AB}"/>
              </a:ext>
            </a:extLst>
          </p:cNvPr>
          <p:cNvSpPr/>
          <p:nvPr/>
        </p:nvSpPr>
        <p:spPr>
          <a:xfrm>
            <a:off x="1975104" y="1541678"/>
            <a:ext cx="2478024" cy="991210"/>
          </a:xfrm>
          <a:prstGeom prst="triangle">
            <a:avLst>
              <a:gd name="adj" fmla="val 97586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DD636273-E5E7-9768-6E1B-EB12D5CE6538}"/>
              </a:ext>
            </a:extLst>
          </p:cNvPr>
          <p:cNvCxnSpPr>
            <a:cxnSpLocks/>
            <a:stCxn id="4" idx="0"/>
          </p:cNvCxnSpPr>
          <p:nvPr/>
        </p:nvCxnSpPr>
        <p:spPr>
          <a:xfrm flipH="1">
            <a:off x="3272348" y="1541678"/>
            <a:ext cx="1120961" cy="99121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A7CFC484-06A6-098A-97A9-EA9ECDD9A02A}"/>
              </a:ext>
            </a:extLst>
          </p:cNvPr>
          <p:cNvCxnSpPr>
            <a:cxnSpLocks/>
            <a:stCxn id="4" idx="1"/>
          </p:cNvCxnSpPr>
          <p:nvPr/>
        </p:nvCxnSpPr>
        <p:spPr>
          <a:xfrm flipH="1">
            <a:off x="3067828" y="2037283"/>
            <a:ext cx="116378" cy="49560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Равнобедренный треугольник 6">
            <a:extLst>
              <a:ext uri="{FF2B5EF4-FFF2-40B4-BE49-F238E27FC236}">
                <a16:creationId xmlns:a16="http://schemas.microsoft.com/office/drawing/2014/main" id="{CE82F560-5090-9136-DA83-724952602B19}"/>
              </a:ext>
            </a:extLst>
          </p:cNvPr>
          <p:cNvSpPr/>
          <p:nvPr/>
        </p:nvSpPr>
        <p:spPr>
          <a:xfrm>
            <a:off x="5470322" y="1281989"/>
            <a:ext cx="1114937" cy="1746504"/>
          </a:xfrm>
          <a:prstGeom prst="triangle">
            <a:avLst>
              <a:gd name="adj" fmla="val 36335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оловина рамки 7">
            <a:extLst>
              <a:ext uri="{FF2B5EF4-FFF2-40B4-BE49-F238E27FC236}">
                <a16:creationId xmlns:a16="http://schemas.microsoft.com/office/drawing/2014/main" id="{09D26A11-2B56-41BC-B0D0-D48A670561D0}"/>
              </a:ext>
            </a:extLst>
          </p:cNvPr>
          <p:cNvSpPr/>
          <p:nvPr/>
        </p:nvSpPr>
        <p:spPr>
          <a:xfrm rot="18630309">
            <a:off x="5759585" y="2069048"/>
            <a:ext cx="798534" cy="795218"/>
          </a:xfrm>
          <a:prstGeom prst="halfFrame">
            <a:avLst>
              <a:gd name="adj1" fmla="val 0"/>
              <a:gd name="adj2" fmla="val 0"/>
            </a:avLst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08B6A034-B13F-B994-0889-3CAFBECC1E65}"/>
              </a:ext>
            </a:extLst>
          </p:cNvPr>
          <p:cNvCxnSpPr>
            <a:cxnSpLocks/>
            <a:endCxn id="7" idx="4"/>
          </p:cNvCxnSpPr>
          <p:nvPr/>
        </p:nvCxnSpPr>
        <p:spPr>
          <a:xfrm>
            <a:off x="5552618" y="2708453"/>
            <a:ext cx="1032641" cy="3200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ый треугольник 9">
            <a:extLst>
              <a:ext uri="{FF2B5EF4-FFF2-40B4-BE49-F238E27FC236}">
                <a16:creationId xmlns:a16="http://schemas.microsoft.com/office/drawing/2014/main" id="{02E87B37-CDAD-3EAA-F743-58BC785DD2D6}"/>
              </a:ext>
            </a:extLst>
          </p:cNvPr>
          <p:cNvSpPr/>
          <p:nvPr/>
        </p:nvSpPr>
        <p:spPr>
          <a:xfrm rot="4486788">
            <a:off x="7515525" y="1366169"/>
            <a:ext cx="1709928" cy="1426464"/>
          </a:xfrm>
          <a:prstGeom prst="rt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92EE6B01-CBF6-ECBA-0B66-0254AC7D69EF}"/>
              </a:ext>
            </a:extLst>
          </p:cNvPr>
          <p:cNvCxnSpPr>
            <a:stCxn id="10" idx="2"/>
            <a:endCxn id="10" idx="5"/>
          </p:cNvCxnSpPr>
          <p:nvPr/>
        </p:nvCxnSpPr>
        <p:spPr>
          <a:xfrm>
            <a:off x="7457821" y="1441670"/>
            <a:ext cx="912668" cy="6377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4449FF79-EDA9-A895-64CB-3D635A680A11}"/>
              </a:ext>
            </a:extLst>
          </p:cNvPr>
          <p:cNvCxnSpPr>
            <a:stCxn id="10" idx="0"/>
            <a:endCxn id="10" idx="3"/>
          </p:cNvCxnSpPr>
          <p:nvPr/>
        </p:nvCxnSpPr>
        <p:spPr>
          <a:xfrm flipH="1">
            <a:off x="7682274" y="1067181"/>
            <a:ext cx="1151976" cy="11994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Равнобедренный треугольник 12">
            <a:extLst>
              <a:ext uri="{FF2B5EF4-FFF2-40B4-BE49-F238E27FC236}">
                <a16:creationId xmlns:a16="http://schemas.microsoft.com/office/drawing/2014/main" id="{06D0AD31-7334-2DFC-7C43-D69B1068E2D5}"/>
              </a:ext>
            </a:extLst>
          </p:cNvPr>
          <p:cNvSpPr/>
          <p:nvPr/>
        </p:nvSpPr>
        <p:spPr>
          <a:xfrm rot="18310882">
            <a:off x="2515647" y="3226130"/>
            <a:ext cx="1337118" cy="1645920"/>
          </a:xfrm>
          <a:prstGeom prst="triangle">
            <a:avLst>
              <a:gd name="adj" fmla="val 841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8148DD5D-8EE9-2436-4CC7-28487062AB2B}"/>
              </a:ext>
            </a:extLst>
          </p:cNvPr>
          <p:cNvCxnSpPr>
            <a:stCxn id="13" idx="5"/>
            <a:endCxn id="13" idx="2"/>
          </p:cNvCxnSpPr>
          <p:nvPr/>
        </p:nvCxnSpPr>
        <p:spPr>
          <a:xfrm flipH="1">
            <a:off x="3471636" y="3589319"/>
            <a:ext cx="36679" cy="148036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4DE6FA4A-1698-9459-B7BB-F20DE4BF170C}"/>
              </a:ext>
            </a:extLst>
          </p:cNvPr>
          <p:cNvCxnSpPr>
            <a:cxnSpLocks/>
            <a:stCxn id="13" idx="1"/>
          </p:cNvCxnSpPr>
          <p:nvPr/>
        </p:nvCxnSpPr>
        <p:spPr>
          <a:xfrm flipV="1">
            <a:off x="3123113" y="3893642"/>
            <a:ext cx="983590" cy="2421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77338E22-D453-BD45-3D2E-BAC23D3981A9}"/>
              </a:ext>
            </a:extLst>
          </p:cNvPr>
          <p:cNvSpPr/>
          <p:nvPr/>
        </p:nvSpPr>
        <p:spPr>
          <a:xfrm>
            <a:off x="5047172" y="3520440"/>
            <a:ext cx="1417594" cy="1417594"/>
          </a:xfrm>
          <a:prstGeom prst="rt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49F6EEB0-1333-E1D4-1244-00E10D264E2A}"/>
              </a:ext>
            </a:extLst>
          </p:cNvPr>
          <p:cNvCxnSpPr>
            <a:stCxn id="16" idx="1"/>
            <a:endCxn id="16" idx="5"/>
          </p:cNvCxnSpPr>
          <p:nvPr/>
        </p:nvCxnSpPr>
        <p:spPr>
          <a:xfrm>
            <a:off x="5047172" y="4229237"/>
            <a:ext cx="70879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95C37833-86A3-8D1C-192F-2294C41B652C}"/>
              </a:ext>
            </a:extLst>
          </p:cNvPr>
          <p:cNvCxnSpPr>
            <a:stCxn id="16" idx="5"/>
          </p:cNvCxnSpPr>
          <p:nvPr/>
        </p:nvCxnSpPr>
        <p:spPr>
          <a:xfrm flipH="1">
            <a:off x="5275772" y="4229237"/>
            <a:ext cx="480197" cy="70879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2D345488-48E2-1CE2-2198-28D26685458F}"/>
              </a:ext>
            </a:extLst>
          </p:cNvPr>
          <p:cNvCxnSpPr>
            <a:cxnSpLocks/>
          </p:cNvCxnSpPr>
          <p:nvPr/>
        </p:nvCxnSpPr>
        <p:spPr>
          <a:xfrm>
            <a:off x="5745162" y="4229236"/>
            <a:ext cx="350838" cy="70879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Равнобедренный треугольник 19">
            <a:extLst>
              <a:ext uri="{FF2B5EF4-FFF2-40B4-BE49-F238E27FC236}">
                <a16:creationId xmlns:a16="http://schemas.microsoft.com/office/drawing/2014/main" id="{E2CEC813-6C45-0A8A-47AD-918C04873300}"/>
              </a:ext>
            </a:extLst>
          </p:cNvPr>
          <p:cNvSpPr/>
          <p:nvPr/>
        </p:nvSpPr>
        <p:spPr>
          <a:xfrm>
            <a:off x="6964302" y="3748092"/>
            <a:ext cx="1691640" cy="1176045"/>
          </a:xfrm>
          <a:prstGeom prst="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Соединитель: уступ 20">
            <a:extLst>
              <a:ext uri="{FF2B5EF4-FFF2-40B4-BE49-F238E27FC236}">
                <a16:creationId xmlns:a16="http://schemas.microsoft.com/office/drawing/2014/main" id="{85B497E3-2D94-283E-7740-21579A01FC87}"/>
              </a:ext>
            </a:extLst>
          </p:cNvPr>
          <p:cNvCxnSpPr>
            <a:cxnSpLocks/>
            <a:stCxn id="20" idx="1"/>
            <a:endCxn id="20" idx="5"/>
          </p:cNvCxnSpPr>
          <p:nvPr/>
        </p:nvCxnSpPr>
        <p:spPr>
          <a:xfrm rot="10800000" flipH="1">
            <a:off x="7387212" y="4336115"/>
            <a:ext cx="845820" cy="12700"/>
          </a:xfrm>
          <a:prstGeom prst="bentConnector5">
            <a:avLst>
              <a:gd name="adj1" fmla="val 24865"/>
              <a:gd name="adj2" fmla="val -2929906"/>
              <a:gd name="adj3" fmla="val 76216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4B2859DA-5DA6-B6A7-BDC9-AD3930E08B44}"/>
              </a:ext>
            </a:extLst>
          </p:cNvPr>
          <p:cNvCxnSpPr>
            <a:cxnSpLocks/>
            <a:endCxn id="20" idx="0"/>
          </p:cNvCxnSpPr>
          <p:nvPr/>
        </p:nvCxnSpPr>
        <p:spPr>
          <a:xfrm flipV="1">
            <a:off x="7387212" y="3748092"/>
            <a:ext cx="422910" cy="117604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5760415F-B0DA-3F83-1981-4766953BF114}"/>
              </a:ext>
            </a:extLst>
          </p:cNvPr>
          <p:cNvSpPr txBox="1"/>
          <p:nvPr/>
        </p:nvSpPr>
        <p:spPr>
          <a:xfrm>
            <a:off x="1554480" y="277892"/>
            <a:ext cx="7781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/>
              <a:t>Welche Aussagen über Dreiecke stimmen?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183775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: фигура 4">
            <a:extLst>
              <a:ext uri="{FF2B5EF4-FFF2-40B4-BE49-F238E27FC236}">
                <a16:creationId xmlns:a16="http://schemas.microsoft.com/office/drawing/2014/main" id="{8E37AFA1-3AC1-7D43-F818-A15FA37D848D}"/>
              </a:ext>
            </a:extLst>
          </p:cNvPr>
          <p:cNvSpPr/>
          <p:nvPr/>
        </p:nvSpPr>
        <p:spPr>
          <a:xfrm>
            <a:off x="4890977" y="1360968"/>
            <a:ext cx="2115879" cy="1153250"/>
          </a:xfrm>
          <a:custGeom>
            <a:avLst/>
            <a:gdLst>
              <a:gd name="connsiteX0" fmla="*/ 0 w 2360428"/>
              <a:gd name="connsiteY0" fmla="*/ 1286540 h 1286540"/>
              <a:gd name="connsiteX1" fmla="*/ 2360428 w 2360428"/>
              <a:gd name="connsiteY1" fmla="*/ 287079 h 1286540"/>
              <a:gd name="connsiteX2" fmla="*/ 786809 w 2360428"/>
              <a:gd name="connsiteY2" fmla="*/ 0 h 1286540"/>
              <a:gd name="connsiteX3" fmla="*/ 180753 w 2360428"/>
              <a:gd name="connsiteY3" fmla="*/ 425303 h 1286540"/>
              <a:gd name="connsiteX4" fmla="*/ 0 w 2360428"/>
              <a:gd name="connsiteY4" fmla="*/ 1286540 h 1286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60428" h="1286540">
                <a:moveTo>
                  <a:pt x="0" y="1286540"/>
                </a:moveTo>
                <a:lnTo>
                  <a:pt x="2360428" y="287079"/>
                </a:lnTo>
                <a:lnTo>
                  <a:pt x="786809" y="0"/>
                </a:lnTo>
                <a:lnTo>
                  <a:pt x="180753" y="425303"/>
                </a:lnTo>
                <a:lnTo>
                  <a:pt x="0" y="128654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727DC35A-8324-CD34-882E-05B355303A34}"/>
              </a:ext>
            </a:extLst>
          </p:cNvPr>
          <p:cNvGrpSpPr/>
          <p:nvPr/>
        </p:nvGrpSpPr>
        <p:grpSpPr>
          <a:xfrm rot="1452613">
            <a:off x="8053101" y="1006904"/>
            <a:ext cx="1856444" cy="1856444"/>
            <a:chOff x="2785730" y="4029740"/>
            <a:chExt cx="1856444" cy="1856444"/>
          </a:xfrm>
        </p:grpSpPr>
        <p:sp>
          <p:nvSpPr>
            <p:cNvPr id="9" name="Овал 8">
              <a:extLst>
                <a:ext uri="{FF2B5EF4-FFF2-40B4-BE49-F238E27FC236}">
                  <a16:creationId xmlns:a16="http://schemas.microsoft.com/office/drawing/2014/main" id="{A180D13F-6573-3D06-364C-DBD04DAD37EB}"/>
                </a:ext>
              </a:extLst>
            </p:cNvPr>
            <p:cNvSpPr/>
            <p:nvPr/>
          </p:nvSpPr>
          <p:spPr>
            <a:xfrm>
              <a:off x="2785730" y="4029740"/>
              <a:ext cx="1856444" cy="185644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Ромб 9">
              <a:extLst>
                <a:ext uri="{FF2B5EF4-FFF2-40B4-BE49-F238E27FC236}">
                  <a16:creationId xmlns:a16="http://schemas.microsoft.com/office/drawing/2014/main" id="{F2FE3B96-096B-871A-9689-0944E0236D03}"/>
                </a:ext>
              </a:extLst>
            </p:cNvPr>
            <p:cNvSpPr/>
            <p:nvPr/>
          </p:nvSpPr>
          <p:spPr>
            <a:xfrm>
              <a:off x="2785730" y="4029740"/>
              <a:ext cx="1856444" cy="1856444"/>
            </a:xfrm>
            <a:prstGeom prst="diamond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A65583D8-E65E-8840-3DD0-7DE4778AD7C4}"/>
              </a:ext>
            </a:extLst>
          </p:cNvPr>
          <p:cNvGrpSpPr/>
          <p:nvPr/>
        </p:nvGrpSpPr>
        <p:grpSpPr>
          <a:xfrm>
            <a:off x="1521755" y="1578552"/>
            <a:ext cx="2538227" cy="935666"/>
            <a:chOff x="1521755" y="1578552"/>
            <a:chExt cx="2538227" cy="935666"/>
          </a:xfrm>
        </p:grpSpPr>
        <p:sp>
          <p:nvSpPr>
            <p:cNvPr id="12" name="Блок-схема: данные 11">
              <a:extLst>
                <a:ext uri="{FF2B5EF4-FFF2-40B4-BE49-F238E27FC236}">
                  <a16:creationId xmlns:a16="http://schemas.microsoft.com/office/drawing/2014/main" id="{5B15B1F5-4007-FE0B-F142-153B69572AE2}"/>
                </a:ext>
              </a:extLst>
            </p:cNvPr>
            <p:cNvSpPr/>
            <p:nvPr/>
          </p:nvSpPr>
          <p:spPr>
            <a:xfrm>
              <a:off x="1521755" y="1578552"/>
              <a:ext cx="2538227" cy="935666"/>
            </a:xfrm>
            <a:prstGeom prst="flowChartInputOutpu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Блок-схема: данные 12">
              <a:extLst>
                <a:ext uri="{FF2B5EF4-FFF2-40B4-BE49-F238E27FC236}">
                  <a16:creationId xmlns:a16="http://schemas.microsoft.com/office/drawing/2014/main" id="{ADDFED4C-C217-E978-E678-0FCF3C3C0EB3}"/>
                </a:ext>
              </a:extLst>
            </p:cNvPr>
            <p:cNvSpPr/>
            <p:nvPr/>
          </p:nvSpPr>
          <p:spPr>
            <a:xfrm>
              <a:off x="2512295" y="1578552"/>
              <a:ext cx="531628" cy="935666"/>
            </a:xfrm>
            <a:prstGeom prst="flowChartInputOutpu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2D07DD44-D42A-D221-69D6-42B0F3D97AB1}"/>
              </a:ext>
            </a:extLst>
          </p:cNvPr>
          <p:cNvGrpSpPr/>
          <p:nvPr/>
        </p:nvGrpSpPr>
        <p:grpSpPr>
          <a:xfrm>
            <a:off x="1818168" y="3429000"/>
            <a:ext cx="1935126" cy="1935126"/>
            <a:chOff x="2668772" y="3838353"/>
            <a:chExt cx="1935126" cy="1935126"/>
          </a:xfrm>
        </p:grpSpPr>
        <p:sp>
          <p:nvSpPr>
            <p:cNvPr id="15" name="Диагональная полоса 14">
              <a:extLst>
                <a:ext uri="{FF2B5EF4-FFF2-40B4-BE49-F238E27FC236}">
                  <a16:creationId xmlns:a16="http://schemas.microsoft.com/office/drawing/2014/main" id="{8C97C1A3-3723-4386-EF0B-4A4AADE681D4}"/>
                </a:ext>
              </a:extLst>
            </p:cNvPr>
            <p:cNvSpPr/>
            <p:nvPr/>
          </p:nvSpPr>
          <p:spPr>
            <a:xfrm>
              <a:off x="2668772" y="3838353"/>
              <a:ext cx="1935126" cy="1935126"/>
            </a:xfrm>
            <a:prstGeom prst="diagStrip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7" name="Овал 16">
              <a:extLst>
                <a:ext uri="{FF2B5EF4-FFF2-40B4-BE49-F238E27FC236}">
                  <a16:creationId xmlns:a16="http://schemas.microsoft.com/office/drawing/2014/main" id="{0A99AA39-8016-28A7-50D4-9F8555C5587C}"/>
                </a:ext>
              </a:extLst>
            </p:cNvPr>
            <p:cNvSpPr/>
            <p:nvPr/>
          </p:nvSpPr>
          <p:spPr>
            <a:xfrm>
              <a:off x="3094074" y="4182938"/>
              <a:ext cx="680484" cy="68048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9" name="Блок-схема: ручное управление 18">
            <a:extLst>
              <a:ext uri="{FF2B5EF4-FFF2-40B4-BE49-F238E27FC236}">
                <a16:creationId xmlns:a16="http://schemas.microsoft.com/office/drawing/2014/main" id="{8928FCFB-230D-3F6B-FB02-D03F4EECD831}"/>
              </a:ext>
            </a:extLst>
          </p:cNvPr>
          <p:cNvSpPr/>
          <p:nvPr/>
        </p:nvSpPr>
        <p:spPr>
          <a:xfrm flipH="1">
            <a:off x="5114261" y="3429000"/>
            <a:ext cx="1205023" cy="1525772"/>
          </a:xfrm>
          <a:prstGeom prst="flowChartManualOperati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90195F7B-2579-2098-B039-4B16556A992C}"/>
              </a:ext>
            </a:extLst>
          </p:cNvPr>
          <p:cNvCxnSpPr/>
          <p:nvPr/>
        </p:nvCxnSpPr>
        <p:spPr>
          <a:xfrm>
            <a:off x="5114261" y="3429000"/>
            <a:ext cx="946297" cy="15257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C649ECE5-0F0B-FBAA-49FC-10D825ED6897}"/>
              </a:ext>
            </a:extLst>
          </p:cNvPr>
          <p:cNvCxnSpPr>
            <a:cxnSpLocks/>
            <a:stCxn id="19" idx="0"/>
          </p:cNvCxnSpPr>
          <p:nvPr/>
        </p:nvCxnSpPr>
        <p:spPr>
          <a:xfrm flipH="1">
            <a:off x="5369442" y="3429000"/>
            <a:ext cx="347330" cy="15257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Группа 33">
            <a:extLst>
              <a:ext uri="{FF2B5EF4-FFF2-40B4-BE49-F238E27FC236}">
                <a16:creationId xmlns:a16="http://schemas.microsoft.com/office/drawing/2014/main" id="{5D8B7937-DF63-7C6B-04E8-6A015236F1AB}"/>
              </a:ext>
            </a:extLst>
          </p:cNvPr>
          <p:cNvGrpSpPr/>
          <p:nvPr/>
        </p:nvGrpSpPr>
        <p:grpSpPr>
          <a:xfrm>
            <a:off x="7421524" y="3689498"/>
            <a:ext cx="2787032" cy="1180215"/>
            <a:chOff x="7421524" y="3689498"/>
            <a:chExt cx="2787032" cy="1180215"/>
          </a:xfrm>
        </p:grpSpPr>
        <p:sp>
          <p:nvSpPr>
            <p:cNvPr id="29" name="Блок-схема: процесс 28">
              <a:extLst>
                <a:ext uri="{FF2B5EF4-FFF2-40B4-BE49-F238E27FC236}">
                  <a16:creationId xmlns:a16="http://schemas.microsoft.com/office/drawing/2014/main" id="{A17C2EDC-22B6-D341-9AC7-9EDEFCB2CA31}"/>
                </a:ext>
              </a:extLst>
            </p:cNvPr>
            <p:cNvSpPr/>
            <p:nvPr/>
          </p:nvSpPr>
          <p:spPr>
            <a:xfrm>
              <a:off x="7421526" y="3689498"/>
              <a:ext cx="2787030" cy="1180214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Равнобедренный треугольник 31">
              <a:extLst>
                <a:ext uri="{FF2B5EF4-FFF2-40B4-BE49-F238E27FC236}">
                  <a16:creationId xmlns:a16="http://schemas.microsoft.com/office/drawing/2014/main" id="{CD10DB7D-D70A-4FD7-E463-720588C331F0}"/>
                </a:ext>
              </a:extLst>
            </p:cNvPr>
            <p:cNvSpPr/>
            <p:nvPr/>
          </p:nvSpPr>
          <p:spPr>
            <a:xfrm>
              <a:off x="7421524" y="3689499"/>
              <a:ext cx="2787030" cy="1180214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Равнобедренный треугольник 32">
              <a:extLst>
                <a:ext uri="{FF2B5EF4-FFF2-40B4-BE49-F238E27FC236}">
                  <a16:creationId xmlns:a16="http://schemas.microsoft.com/office/drawing/2014/main" id="{1FDF3680-C0D5-5EF0-7A59-386C1FD7537A}"/>
                </a:ext>
              </a:extLst>
            </p:cNvPr>
            <p:cNvSpPr/>
            <p:nvPr/>
          </p:nvSpPr>
          <p:spPr>
            <a:xfrm rot="10800000">
              <a:off x="7421524" y="3689498"/>
              <a:ext cx="2787030" cy="1180214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C562A35E-F4C0-7C9A-F9C5-C07438919EF6}"/>
              </a:ext>
            </a:extLst>
          </p:cNvPr>
          <p:cNvSpPr txBox="1"/>
          <p:nvPr/>
        </p:nvSpPr>
        <p:spPr>
          <a:xfrm>
            <a:off x="1554480" y="277892"/>
            <a:ext cx="7781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/>
              <a:t>Welche dieser Vierecke besitzen mindestens eine Symmetrieachse?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30227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: фигура 4">
            <a:extLst>
              <a:ext uri="{FF2B5EF4-FFF2-40B4-BE49-F238E27FC236}">
                <a16:creationId xmlns:a16="http://schemas.microsoft.com/office/drawing/2014/main" id="{8E37AFA1-3AC1-7D43-F818-A15FA37D848D}"/>
              </a:ext>
            </a:extLst>
          </p:cNvPr>
          <p:cNvSpPr/>
          <p:nvPr/>
        </p:nvSpPr>
        <p:spPr>
          <a:xfrm>
            <a:off x="4719732" y="3702980"/>
            <a:ext cx="2115879" cy="1153250"/>
          </a:xfrm>
          <a:custGeom>
            <a:avLst/>
            <a:gdLst>
              <a:gd name="connsiteX0" fmla="*/ 0 w 2360428"/>
              <a:gd name="connsiteY0" fmla="*/ 1286540 h 1286540"/>
              <a:gd name="connsiteX1" fmla="*/ 2360428 w 2360428"/>
              <a:gd name="connsiteY1" fmla="*/ 287079 h 1286540"/>
              <a:gd name="connsiteX2" fmla="*/ 786809 w 2360428"/>
              <a:gd name="connsiteY2" fmla="*/ 0 h 1286540"/>
              <a:gd name="connsiteX3" fmla="*/ 180753 w 2360428"/>
              <a:gd name="connsiteY3" fmla="*/ 425303 h 1286540"/>
              <a:gd name="connsiteX4" fmla="*/ 0 w 2360428"/>
              <a:gd name="connsiteY4" fmla="*/ 1286540 h 1286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60428" h="1286540">
                <a:moveTo>
                  <a:pt x="0" y="1286540"/>
                </a:moveTo>
                <a:lnTo>
                  <a:pt x="2360428" y="287079"/>
                </a:lnTo>
                <a:lnTo>
                  <a:pt x="786809" y="0"/>
                </a:lnTo>
                <a:lnTo>
                  <a:pt x="180753" y="425303"/>
                </a:lnTo>
                <a:lnTo>
                  <a:pt x="0" y="128654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727DC35A-8324-CD34-882E-05B355303A34}"/>
              </a:ext>
            </a:extLst>
          </p:cNvPr>
          <p:cNvGrpSpPr/>
          <p:nvPr/>
        </p:nvGrpSpPr>
        <p:grpSpPr>
          <a:xfrm rot="1452613">
            <a:off x="1904527" y="3095372"/>
            <a:ext cx="1856444" cy="1856444"/>
            <a:chOff x="2785730" y="4029740"/>
            <a:chExt cx="1856444" cy="1856444"/>
          </a:xfrm>
        </p:grpSpPr>
        <p:sp>
          <p:nvSpPr>
            <p:cNvPr id="9" name="Овал 8">
              <a:extLst>
                <a:ext uri="{FF2B5EF4-FFF2-40B4-BE49-F238E27FC236}">
                  <a16:creationId xmlns:a16="http://schemas.microsoft.com/office/drawing/2014/main" id="{A180D13F-6573-3D06-364C-DBD04DAD37EB}"/>
                </a:ext>
              </a:extLst>
            </p:cNvPr>
            <p:cNvSpPr/>
            <p:nvPr/>
          </p:nvSpPr>
          <p:spPr>
            <a:xfrm>
              <a:off x="2785730" y="4029740"/>
              <a:ext cx="1856444" cy="185644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" name="Ромб 9">
              <a:extLst>
                <a:ext uri="{FF2B5EF4-FFF2-40B4-BE49-F238E27FC236}">
                  <a16:creationId xmlns:a16="http://schemas.microsoft.com/office/drawing/2014/main" id="{F2FE3B96-096B-871A-9689-0944E0236D03}"/>
                </a:ext>
              </a:extLst>
            </p:cNvPr>
            <p:cNvSpPr/>
            <p:nvPr/>
          </p:nvSpPr>
          <p:spPr>
            <a:xfrm>
              <a:off x="2785730" y="4029740"/>
              <a:ext cx="1856444" cy="1856444"/>
            </a:xfrm>
            <a:prstGeom prst="diamond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A65583D8-E65E-8840-3DD0-7DE4778AD7C4}"/>
              </a:ext>
            </a:extLst>
          </p:cNvPr>
          <p:cNvGrpSpPr/>
          <p:nvPr/>
        </p:nvGrpSpPr>
        <p:grpSpPr>
          <a:xfrm>
            <a:off x="1521755" y="1578552"/>
            <a:ext cx="2538227" cy="935666"/>
            <a:chOff x="1521755" y="1578552"/>
            <a:chExt cx="2538227" cy="935666"/>
          </a:xfrm>
        </p:grpSpPr>
        <p:sp>
          <p:nvSpPr>
            <p:cNvPr id="12" name="Блок-схема: данные 11">
              <a:extLst>
                <a:ext uri="{FF2B5EF4-FFF2-40B4-BE49-F238E27FC236}">
                  <a16:creationId xmlns:a16="http://schemas.microsoft.com/office/drawing/2014/main" id="{5B15B1F5-4007-FE0B-F142-153B69572AE2}"/>
                </a:ext>
              </a:extLst>
            </p:cNvPr>
            <p:cNvSpPr/>
            <p:nvPr/>
          </p:nvSpPr>
          <p:spPr>
            <a:xfrm>
              <a:off x="1521755" y="1578552"/>
              <a:ext cx="2538227" cy="935666"/>
            </a:xfrm>
            <a:prstGeom prst="flowChartInputOutpu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Блок-схема: данные 12">
              <a:extLst>
                <a:ext uri="{FF2B5EF4-FFF2-40B4-BE49-F238E27FC236}">
                  <a16:creationId xmlns:a16="http://schemas.microsoft.com/office/drawing/2014/main" id="{ADDFED4C-C217-E978-E678-0FCF3C3C0EB3}"/>
                </a:ext>
              </a:extLst>
            </p:cNvPr>
            <p:cNvSpPr/>
            <p:nvPr/>
          </p:nvSpPr>
          <p:spPr>
            <a:xfrm>
              <a:off x="2512295" y="1578552"/>
              <a:ext cx="531628" cy="935666"/>
            </a:xfrm>
            <a:prstGeom prst="flowChartInputOutpu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2D07DD44-D42A-D221-69D6-42B0F3D97AB1}"/>
              </a:ext>
            </a:extLst>
          </p:cNvPr>
          <p:cNvGrpSpPr/>
          <p:nvPr/>
        </p:nvGrpSpPr>
        <p:grpSpPr>
          <a:xfrm>
            <a:off x="8013760" y="3429000"/>
            <a:ext cx="1935126" cy="1935126"/>
            <a:chOff x="2668772" y="3838353"/>
            <a:chExt cx="1935126" cy="1935126"/>
          </a:xfrm>
        </p:grpSpPr>
        <p:sp>
          <p:nvSpPr>
            <p:cNvPr id="15" name="Диагональная полоса 14">
              <a:extLst>
                <a:ext uri="{FF2B5EF4-FFF2-40B4-BE49-F238E27FC236}">
                  <a16:creationId xmlns:a16="http://schemas.microsoft.com/office/drawing/2014/main" id="{8C97C1A3-3723-4386-EF0B-4A4AADE681D4}"/>
                </a:ext>
              </a:extLst>
            </p:cNvPr>
            <p:cNvSpPr/>
            <p:nvPr/>
          </p:nvSpPr>
          <p:spPr>
            <a:xfrm>
              <a:off x="2668772" y="3838353"/>
              <a:ext cx="1935126" cy="1935126"/>
            </a:xfrm>
            <a:prstGeom prst="diagStrip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7" name="Овал 16">
              <a:extLst>
                <a:ext uri="{FF2B5EF4-FFF2-40B4-BE49-F238E27FC236}">
                  <a16:creationId xmlns:a16="http://schemas.microsoft.com/office/drawing/2014/main" id="{0A99AA39-8016-28A7-50D4-9F8555C5587C}"/>
                </a:ext>
              </a:extLst>
            </p:cNvPr>
            <p:cNvSpPr/>
            <p:nvPr/>
          </p:nvSpPr>
          <p:spPr>
            <a:xfrm>
              <a:off x="3094074" y="4182938"/>
              <a:ext cx="680484" cy="68048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9" name="Блок-схема: ручное управление 18">
            <a:extLst>
              <a:ext uri="{FF2B5EF4-FFF2-40B4-BE49-F238E27FC236}">
                <a16:creationId xmlns:a16="http://schemas.microsoft.com/office/drawing/2014/main" id="{8928FCFB-230D-3F6B-FB02-D03F4EECD831}"/>
              </a:ext>
            </a:extLst>
          </p:cNvPr>
          <p:cNvSpPr/>
          <p:nvPr/>
        </p:nvSpPr>
        <p:spPr>
          <a:xfrm flipH="1">
            <a:off x="5304524" y="1270591"/>
            <a:ext cx="1205023" cy="1525772"/>
          </a:xfrm>
          <a:prstGeom prst="flowChartManualOperati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90195F7B-2579-2098-B039-4B16556A992C}"/>
              </a:ext>
            </a:extLst>
          </p:cNvPr>
          <p:cNvCxnSpPr/>
          <p:nvPr/>
        </p:nvCxnSpPr>
        <p:spPr>
          <a:xfrm>
            <a:off x="5304524" y="1270591"/>
            <a:ext cx="946297" cy="15257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C649ECE5-0F0B-FBAA-49FC-10D825ED6897}"/>
              </a:ext>
            </a:extLst>
          </p:cNvPr>
          <p:cNvCxnSpPr>
            <a:cxnSpLocks/>
            <a:stCxn id="19" idx="0"/>
          </p:cNvCxnSpPr>
          <p:nvPr/>
        </p:nvCxnSpPr>
        <p:spPr>
          <a:xfrm flipH="1">
            <a:off x="5559705" y="1270591"/>
            <a:ext cx="347330" cy="15257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Группа 33">
            <a:extLst>
              <a:ext uri="{FF2B5EF4-FFF2-40B4-BE49-F238E27FC236}">
                <a16:creationId xmlns:a16="http://schemas.microsoft.com/office/drawing/2014/main" id="{5D8B7937-DF63-7C6B-04E8-6A015236F1AB}"/>
              </a:ext>
            </a:extLst>
          </p:cNvPr>
          <p:cNvGrpSpPr/>
          <p:nvPr/>
        </p:nvGrpSpPr>
        <p:grpSpPr>
          <a:xfrm>
            <a:off x="7754089" y="1334003"/>
            <a:ext cx="2787032" cy="1180215"/>
            <a:chOff x="7421524" y="3689498"/>
            <a:chExt cx="2787032" cy="1180215"/>
          </a:xfrm>
        </p:grpSpPr>
        <p:sp>
          <p:nvSpPr>
            <p:cNvPr id="29" name="Блок-схема: процесс 28">
              <a:extLst>
                <a:ext uri="{FF2B5EF4-FFF2-40B4-BE49-F238E27FC236}">
                  <a16:creationId xmlns:a16="http://schemas.microsoft.com/office/drawing/2014/main" id="{A17C2EDC-22B6-D341-9AC7-9EDEFCB2CA31}"/>
                </a:ext>
              </a:extLst>
            </p:cNvPr>
            <p:cNvSpPr/>
            <p:nvPr/>
          </p:nvSpPr>
          <p:spPr>
            <a:xfrm>
              <a:off x="7421526" y="3689498"/>
              <a:ext cx="2787030" cy="1180214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Равнобедренный треугольник 31">
              <a:extLst>
                <a:ext uri="{FF2B5EF4-FFF2-40B4-BE49-F238E27FC236}">
                  <a16:creationId xmlns:a16="http://schemas.microsoft.com/office/drawing/2014/main" id="{CD10DB7D-D70A-4FD7-E463-720588C331F0}"/>
                </a:ext>
              </a:extLst>
            </p:cNvPr>
            <p:cNvSpPr/>
            <p:nvPr/>
          </p:nvSpPr>
          <p:spPr>
            <a:xfrm>
              <a:off x="7421524" y="3689499"/>
              <a:ext cx="2787030" cy="1180214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Равнобедренный треугольник 32">
              <a:extLst>
                <a:ext uri="{FF2B5EF4-FFF2-40B4-BE49-F238E27FC236}">
                  <a16:creationId xmlns:a16="http://schemas.microsoft.com/office/drawing/2014/main" id="{1FDF3680-C0D5-5EF0-7A59-386C1FD7537A}"/>
                </a:ext>
              </a:extLst>
            </p:cNvPr>
            <p:cNvSpPr/>
            <p:nvPr/>
          </p:nvSpPr>
          <p:spPr>
            <a:xfrm rot="10800000">
              <a:off x="7421524" y="3689498"/>
              <a:ext cx="2787030" cy="1180214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6AE5C9BD-C623-E951-AD85-9ED686885C56}"/>
              </a:ext>
            </a:extLst>
          </p:cNvPr>
          <p:cNvSpPr txBox="1"/>
          <p:nvPr/>
        </p:nvSpPr>
        <p:spPr>
          <a:xfrm>
            <a:off x="1696637" y="335546"/>
            <a:ext cx="7781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/>
              <a:t>Welche Aussagen über Vierecke stimmen?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675895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: фигура 4">
            <a:extLst>
              <a:ext uri="{FF2B5EF4-FFF2-40B4-BE49-F238E27FC236}">
                <a16:creationId xmlns:a16="http://schemas.microsoft.com/office/drawing/2014/main" id="{8E37AFA1-3AC1-7D43-F818-A15FA37D848D}"/>
              </a:ext>
            </a:extLst>
          </p:cNvPr>
          <p:cNvSpPr/>
          <p:nvPr/>
        </p:nvSpPr>
        <p:spPr>
          <a:xfrm>
            <a:off x="4890977" y="1360968"/>
            <a:ext cx="2115879" cy="1153250"/>
          </a:xfrm>
          <a:custGeom>
            <a:avLst/>
            <a:gdLst>
              <a:gd name="connsiteX0" fmla="*/ 0 w 2360428"/>
              <a:gd name="connsiteY0" fmla="*/ 1286540 h 1286540"/>
              <a:gd name="connsiteX1" fmla="*/ 2360428 w 2360428"/>
              <a:gd name="connsiteY1" fmla="*/ 287079 h 1286540"/>
              <a:gd name="connsiteX2" fmla="*/ 786809 w 2360428"/>
              <a:gd name="connsiteY2" fmla="*/ 0 h 1286540"/>
              <a:gd name="connsiteX3" fmla="*/ 180753 w 2360428"/>
              <a:gd name="connsiteY3" fmla="*/ 425303 h 1286540"/>
              <a:gd name="connsiteX4" fmla="*/ 0 w 2360428"/>
              <a:gd name="connsiteY4" fmla="*/ 1286540 h 1286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60428" h="1286540">
                <a:moveTo>
                  <a:pt x="0" y="1286540"/>
                </a:moveTo>
                <a:lnTo>
                  <a:pt x="2360428" y="287079"/>
                </a:lnTo>
                <a:lnTo>
                  <a:pt x="786809" y="0"/>
                </a:lnTo>
                <a:lnTo>
                  <a:pt x="180753" y="425303"/>
                </a:lnTo>
                <a:lnTo>
                  <a:pt x="0" y="128654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727DC35A-8324-CD34-882E-05B355303A34}"/>
              </a:ext>
            </a:extLst>
          </p:cNvPr>
          <p:cNvGrpSpPr/>
          <p:nvPr/>
        </p:nvGrpSpPr>
        <p:grpSpPr>
          <a:xfrm rot="1452613">
            <a:off x="8053101" y="1006904"/>
            <a:ext cx="1856444" cy="1856444"/>
            <a:chOff x="2785730" y="4029740"/>
            <a:chExt cx="1856444" cy="1856444"/>
          </a:xfrm>
        </p:grpSpPr>
        <p:sp>
          <p:nvSpPr>
            <p:cNvPr id="9" name="Овал 8">
              <a:extLst>
                <a:ext uri="{FF2B5EF4-FFF2-40B4-BE49-F238E27FC236}">
                  <a16:creationId xmlns:a16="http://schemas.microsoft.com/office/drawing/2014/main" id="{A180D13F-6573-3D06-364C-DBD04DAD37EB}"/>
                </a:ext>
              </a:extLst>
            </p:cNvPr>
            <p:cNvSpPr/>
            <p:nvPr/>
          </p:nvSpPr>
          <p:spPr>
            <a:xfrm>
              <a:off x="2785730" y="4029740"/>
              <a:ext cx="1856444" cy="185644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Ромб 9">
              <a:extLst>
                <a:ext uri="{FF2B5EF4-FFF2-40B4-BE49-F238E27FC236}">
                  <a16:creationId xmlns:a16="http://schemas.microsoft.com/office/drawing/2014/main" id="{F2FE3B96-096B-871A-9689-0944E0236D03}"/>
                </a:ext>
              </a:extLst>
            </p:cNvPr>
            <p:cNvSpPr/>
            <p:nvPr/>
          </p:nvSpPr>
          <p:spPr>
            <a:xfrm>
              <a:off x="2785730" y="4029740"/>
              <a:ext cx="1856444" cy="1856444"/>
            </a:xfrm>
            <a:prstGeom prst="diamond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A65583D8-E65E-8840-3DD0-7DE4778AD7C4}"/>
              </a:ext>
            </a:extLst>
          </p:cNvPr>
          <p:cNvGrpSpPr/>
          <p:nvPr/>
        </p:nvGrpSpPr>
        <p:grpSpPr>
          <a:xfrm>
            <a:off x="1521755" y="1578552"/>
            <a:ext cx="2538227" cy="935666"/>
            <a:chOff x="1521755" y="1578552"/>
            <a:chExt cx="2538227" cy="935666"/>
          </a:xfrm>
        </p:grpSpPr>
        <p:sp>
          <p:nvSpPr>
            <p:cNvPr id="12" name="Блок-схема: данные 11">
              <a:extLst>
                <a:ext uri="{FF2B5EF4-FFF2-40B4-BE49-F238E27FC236}">
                  <a16:creationId xmlns:a16="http://schemas.microsoft.com/office/drawing/2014/main" id="{5B15B1F5-4007-FE0B-F142-153B69572AE2}"/>
                </a:ext>
              </a:extLst>
            </p:cNvPr>
            <p:cNvSpPr/>
            <p:nvPr/>
          </p:nvSpPr>
          <p:spPr>
            <a:xfrm>
              <a:off x="1521755" y="1578552"/>
              <a:ext cx="2538227" cy="935666"/>
            </a:xfrm>
            <a:prstGeom prst="flowChartInputOutpu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Блок-схема: данные 12">
              <a:extLst>
                <a:ext uri="{FF2B5EF4-FFF2-40B4-BE49-F238E27FC236}">
                  <a16:creationId xmlns:a16="http://schemas.microsoft.com/office/drawing/2014/main" id="{ADDFED4C-C217-E978-E678-0FCF3C3C0EB3}"/>
                </a:ext>
              </a:extLst>
            </p:cNvPr>
            <p:cNvSpPr/>
            <p:nvPr/>
          </p:nvSpPr>
          <p:spPr>
            <a:xfrm>
              <a:off x="2512295" y="1578552"/>
              <a:ext cx="531628" cy="935666"/>
            </a:xfrm>
            <a:prstGeom prst="flowChartInputOutpu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2D07DD44-D42A-D221-69D6-42B0F3D97AB1}"/>
              </a:ext>
            </a:extLst>
          </p:cNvPr>
          <p:cNvGrpSpPr/>
          <p:nvPr/>
        </p:nvGrpSpPr>
        <p:grpSpPr>
          <a:xfrm>
            <a:off x="1818168" y="3429000"/>
            <a:ext cx="1935126" cy="1935126"/>
            <a:chOff x="2668772" y="3838353"/>
            <a:chExt cx="1935126" cy="1935126"/>
          </a:xfrm>
        </p:grpSpPr>
        <p:sp>
          <p:nvSpPr>
            <p:cNvPr id="15" name="Диагональная полоса 14">
              <a:extLst>
                <a:ext uri="{FF2B5EF4-FFF2-40B4-BE49-F238E27FC236}">
                  <a16:creationId xmlns:a16="http://schemas.microsoft.com/office/drawing/2014/main" id="{8C97C1A3-3723-4386-EF0B-4A4AADE681D4}"/>
                </a:ext>
              </a:extLst>
            </p:cNvPr>
            <p:cNvSpPr/>
            <p:nvPr/>
          </p:nvSpPr>
          <p:spPr>
            <a:xfrm>
              <a:off x="2668772" y="3838353"/>
              <a:ext cx="1935126" cy="1935126"/>
            </a:xfrm>
            <a:prstGeom prst="diagStrip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7" name="Овал 16">
              <a:extLst>
                <a:ext uri="{FF2B5EF4-FFF2-40B4-BE49-F238E27FC236}">
                  <a16:creationId xmlns:a16="http://schemas.microsoft.com/office/drawing/2014/main" id="{0A99AA39-8016-28A7-50D4-9F8555C5587C}"/>
                </a:ext>
              </a:extLst>
            </p:cNvPr>
            <p:cNvSpPr/>
            <p:nvPr/>
          </p:nvSpPr>
          <p:spPr>
            <a:xfrm>
              <a:off x="3094074" y="4182938"/>
              <a:ext cx="680484" cy="68048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9" name="Блок-схема: ручное управление 18">
            <a:extLst>
              <a:ext uri="{FF2B5EF4-FFF2-40B4-BE49-F238E27FC236}">
                <a16:creationId xmlns:a16="http://schemas.microsoft.com/office/drawing/2014/main" id="{8928FCFB-230D-3F6B-FB02-D03F4EECD831}"/>
              </a:ext>
            </a:extLst>
          </p:cNvPr>
          <p:cNvSpPr/>
          <p:nvPr/>
        </p:nvSpPr>
        <p:spPr>
          <a:xfrm flipH="1">
            <a:off x="5114261" y="3429000"/>
            <a:ext cx="1205023" cy="1525772"/>
          </a:xfrm>
          <a:prstGeom prst="flowChartManualOperati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90195F7B-2579-2098-B039-4B16556A992C}"/>
              </a:ext>
            </a:extLst>
          </p:cNvPr>
          <p:cNvCxnSpPr/>
          <p:nvPr/>
        </p:nvCxnSpPr>
        <p:spPr>
          <a:xfrm>
            <a:off x="5114261" y="3429000"/>
            <a:ext cx="946297" cy="15257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C649ECE5-0F0B-FBAA-49FC-10D825ED6897}"/>
              </a:ext>
            </a:extLst>
          </p:cNvPr>
          <p:cNvCxnSpPr>
            <a:cxnSpLocks/>
            <a:stCxn id="19" idx="0"/>
          </p:cNvCxnSpPr>
          <p:nvPr/>
        </p:nvCxnSpPr>
        <p:spPr>
          <a:xfrm flipH="1">
            <a:off x="5369442" y="3429000"/>
            <a:ext cx="347330" cy="15257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Группа 33">
            <a:extLst>
              <a:ext uri="{FF2B5EF4-FFF2-40B4-BE49-F238E27FC236}">
                <a16:creationId xmlns:a16="http://schemas.microsoft.com/office/drawing/2014/main" id="{5D8B7937-DF63-7C6B-04E8-6A015236F1AB}"/>
              </a:ext>
            </a:extLst>
          </p:cNvPr>
          <p:cNvGrpSpPr/>
          <p:nvPr/>
        </p:nvGrpSpPr>
        <p:grpSpPr>
          <a:xfrm>
            <a:off x="7421524" y="3689498"/>
            <a:ext cx="2787032" cy="1180215"/>
            <a:chOff x="7421524" y="3689498"/>
            <a:chExt cx="2787032" cy="1180215"/>
          </a:xfrm>
        </p:grpSpPr>
        <p:sp>
          <p:nvSpPr>
            <p:cNvPr id="29" name="Блок-схема: процесс 28">
              <a:extLst>
                <a:ext uri="{FF2B5EF4-FFF2-40B4-BE49-F238E27FC236}">
                  <a16:creationId xmlns:a16="http://schemas.microsoft.com/office/drawing/2014/main" id="{A17C2EDC-22B6-D341-9AC7-9EDEFCB2CA31}"/>
                </a:ext>
              </a:extLst>
            </p:cNvPr>
            <p:cNvSpPr/>
            <p:nvPr/>
          </p:nvSpPr>
          <p:spPr>
            <a:xfrm>
              <a:off x="7421526" y="3689498"/>
              <a:ext cx="2787030" cy="1180214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Равнобедренный треугольник 31">
              <a:extLst>
                <a:ext uri="{FF2B5EF4-FFF2-40B4-BE49-F238E27FC236}">
                  <a16:creationId xmlns:a16="http://schemas.microsoft.com/office/drawing/2014/main" id="{CD10DB7D-D70A-4FD7-E463-720588C331F0}"/>
                </a:ext>
              </a:extLst>
            </p:cNvPr>
            <p:cNvSpPr/>
            <p:nvPr/>
          </p:nvSpPr>
          <p:spPr>
            <a:xfrm>
              <a:off x="7421524" y="3689499"/>
              <a:ext cx="2787030" cy="1180214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Равнобедренный треугольник 32">
              <a:extLst>
                <a:ext uri="{FF2B5EF4-FFF2-40B4-BE49-F238E27FC236}">
                  <a16:creationId xmlns:a16="http://schemas.microsoft.com/office/drawing/2014/main" id="{1FDF3680-C0D5-5EF0-7A59-386C1FD7537A}"/>
                </a:ext>
              </a:extLst>
            </p:cNvPr>
            <p:cNvSpPr/>
            <p:nvPr/>
          </p:nvSpPr>
          <p:spPr>
            <a:xfrm rot="10800000">
              <a:off x="7421524" y="3689498"/>
              <a:ext cx="2787030" cy="1180214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C562A35E-F4C0-7C9A-F9C5-C07438919EF6}"/>
              </a:ext>
            </a:extLst>
          </p:cNvPr>
          <p:cNvSpPr txBox="1"/>
          <p:nvPr/>
        </p:nvSpPr>
        <p:spPr>
          <a:xfrm>
            <a:off x="1554480" y="277892"/>
            <a:ext cx="7781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/>
              <a:t>Welche Aussagen über Vierecke stimmen?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865391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: фигура 4">
            <a:extLst>
              <a:ext uri="{FF2B5EF4-FFF2-40B4-BE49-F238E27FC236}">
                <a16:creationId xmlns:a16="http://schemas.microsoft.com/office/drawing/2014/main" id="{8E37AFA1-3AC1-7D43-F818-A15FA37D848D}"/>
              </a:ext>
            </a:extLst>
          </p:cNvPr>
          <p:cNvSpPr/>
          <p:nvPr/>
        </p:nvSpPr>
        <p:spPr>
          <a:xfrm>
            <a:off x="4890977" y="1360968"/>
            <a:ext cx="2115879" cy="1153250"/>
          </a:xfrm>
          <a:custGeom>
            <a:avLst/>
            <a:gdLst>
              <a:gd name="connsiteX0" fmla="*/ 0 w 2360428"/>
              <a:gd name="connsiteY0" fmla="*/ 1286540 h 1286540"/>
              <a:gd name="connsiteX1" fmla="*/ 2360428 w 2360428"/>
              <a:gd name="connsiteY1" fmla="*/ 287079 h 1286540"/>
              <a:gd name="connsiteX2" fmla="*/ 786809 w 2360428"/>
              <a:gd name="connsiteY2" fmla="*/ 0 h 1286540"/>
              <a:gd name="connsiteX3" fmla="*/ 180753 w 2360428"/>
              <a:gd name="connsiteY3" fmla="*/ 425303 h 1286540"/>
              <a:gd name="connsiteX4" fmla="*/ 0 w 2360428"/>
              <a:gd name="connsiteY4" fmla="*/ 1286540 h 1286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60428" h="1286540">
                <a:moveTo>
                  <a:pt x="0" y="1286540"/>
                </a:moveTo>
                <a:lnTo>
                  <a:pt x="2360428" y="287079"/>
                </a:lnTo>
                <a:lnTo>
                  <a:pt x="786809" y="0"/>
                </a:lnTo>
                <a:lnTo>
                  <a:pt x="180753" y="425303"/>
                </a:lnTo>
                <a:lnTo>
                  <a:pt x="0" y="128654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727DC35A-8324-CD34-882E-05B355303A34}"/>
              </a:ext>
            </a:extLst>
          </p:cNvPr>
          <p:cNvGrpSpPr/>
          <p:nvPr/>
        </p:nvGrpSpPr>
        <p:grpSpPr>
          <a:xfrm rot="1452613">
            <a:off x="8053101" y="1006904"/>
            <a:ext cx="1856444" cy="1856444"/>
            <a:chOff x="2785730" y="4029740"/>
            <a:chExt cx="1856444" cy="1856444"/>
          </a:xfrm>
        </p:grpSpPr>
        <p:sp>
          <p:nvSpPr>
            <p:cNvPr id="9" name="Овал 8">
              <a:extLst>
                <a:ext uri="{FF2B5EF4-FFF2-40B4-BE49-F238E27FC236}">
                  <a16:creationId xmlns:a16="http://schemas.microsoft.com/office/drawing/2014/main" id="{A180D13F-6573-3D06-364C-DBD04DAD37EB}"/>
                </a:ext>
              </a:extLst>
            </p:cNvPr>
            <p:cNvSpPr/>
            <p:nvPr/>
          </p:nvSpPr>
          <p:spPr>
            <a:xfrm>
              <a:off x="2785730" y="4029740"/>
              <a:ext cx="1856444" cy="185644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Ромб 9">
              <a:extLst>
                <a:ext uri="{FF2B5EF4-FFF2-40B4-BE49-F238E27FC236}">
                  <a16:creationId xmlns:a16="http://schemas.microsoft.com/office/drawing/2014/main" id="{F2FE3B96-096B-871A-9689-0944E0236D03}"/>
                </a:ext>
              </a:extLst>
            </p:cNvPr>
            <p:cNvSpPr/>
            <p:nvPr/>
          </p:nvSpPr>
          <p:spPr>
            <a:xfrm>
              <a:off x="2785730" y="4029740"/>
              <a:ext cx="1856444" cy="1856444"/>
            </a:xfrm>
            <a:prstGeom prst="diamond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A65583D8-E65E-8840-3DD0-7DE4778AD7C4}"/>
              </a:ext>
            </a:extLst>
          </p:cNvPr>
          <p:cNvGrpSpPr/>
          <p:nvPr/>
        </p:nvGrpSpPr>
        <p:grpSpPr>
          <a:xfrm>
            <a:off x="1521755" y="1578552"/>
            <a:ext cx="2538227" cy="935666"/>
            <a:chOff x="1521755" y="1578552"/>
            <a:chExt cx="2538227" cy="935666"/>
          </a:xfrm>
        </p:grpSpPr>
        <p:sp>
          <p:nvSpPr>
            <p:cNvPr id="12" name="Блок-схема: данные 11">
              <a:extLst>
                <a:ext uri="{FF2B5EF4-FFF2-40B4-BE49-F238E27FC236}">
                  <a16:creationId xmlns:a16="http://schemas.microsoft.com/office/drawing/2014/main" id="{5B15B1F5-4007-FE0B-F142-153B69572AE2}"/>
                </a:ext>
              </a:extLst>
            </p:cNvPr>
            <p:cNvSpPr/>
            <p:nvPr/>
          </p:nvSpPr>
          <p:spPr>
            <a:xfrm>
              <a:off x="1521755" y="1578552"/>
              <a:ext cx="2538227" cy="935666"/>
            </a:xfrm>
            <a:prstGeom prst="flowChartInputOutpu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Блок-схема: данные 12">
              <a:extLst>
                <a:ext uri="{FF2B5EF4-FFF2-40B4-BE49-F238E27FC236}">
                  <a16:creationId xmlns:a16="http://schemas.microsoft.com/office/drawing/2014/main" id="{ADDFED4C-C217-E978-E678-0FCF3C3C0EB3}"/>
                </a:ext>
              </a:extLst>
            </p:cNvPr>
            <p:cNvSpPr/>
            <p:nvPr/>
          </p:nvSpPr>
          <p:spPr>
            <a:xfrm>
              <a:off x="2512295" y="1578552"/>
              <a:ext cx="531628" cy="935666"/>
            </a:xfrm>
            <a:prstGeom prst="flowChartInputOutpu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2D07DD44-D42A-D221-69D6-42B0F3D97AB1}"/>
              </a:ext>
            </a:extLst>
          </p:cNvPr>
          <p:cNvGrpSpPr/>
          <p:nvPr/>
        </p:nvGrpSpPr>
        <p:grpSpPr>
          <a:xfrm>
            <a:off x="1818168" y="3429000"/>
            <a:ext cx="1935126" cy="1935126"/>
            <a:chOff x="2668772" y="3838353"/>
            <a:chExt cx="1935126" cy="1935126"/>
          </a:xfrm>
        </p:grpSpPr>
        <p:sp>
          <p:nvSpPr>
            <p:cNvPr id="15" name="Диагональная полоса 14">
              <a:extLst>
                <a:ext uri="{FF2B5EF4-FFF2-40B4-BE49-F238E27FC236}">
                  <a16:creationId xmlns:a16="http://schemas.microsoft.com/office/drawing/2014/main" id="{8C97C1A3-3723-4386-EF0B-4A4AADE681D4}"/>
                </a:ext>
              </a:extLst>
            </p:cNvPr>
            <p:cNvSpPr/>
            <p:nvPr/>
          </p:nvSpPr>
          <p:spPr>
            <a:xfrm>
              <a:off x="2668772" y="3838353"/>
              <a:ext cx="1935126" cy="1935126"/>
            </a:xfrm>
            <a:prstGeom prst="diagStrip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7" name="Овал 16">
              <a:extLst>
                <a:ext uri="{FF2B5EF4-FFF2-40B4-BE49-F238E27FC236}">
                  <a16:creationId xmlns:a16="http://schemas.microsoft.com/office/drawing/2014/main" id="{0A99AA39-8016-28A7-50D4-9F8555C5587C}"/>
                </a:ext>
              </a:extLst>
            </p:cNvPr>
            <p:cNvSpPr/>
            <p:nvPr/>
          </p:nvSpPr>
          <p:spPr>
            <a:xfrm>
              <a:off x="3094074" y="4182938"/>
              <a:ext cx="680484" cy="68048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9" name="Блок-схема: ручное управление 18">
            <a:extLst>
              <a:ext uri="{FF2B5EF4-FFF2-40B4-BE49-F238E27FC236}">
                <a16:creationId xmlns:a16="http://schemas.microsoft.com/office/drawing/2014/main" id="{8928FCFB-230D-3F6B-FB02-D03F4EECD831}"/>
              </a:ext>
            </a:extLst>
          </p:cNvPr>
          <p:cNvSpPr/>
          <p:nvPr/>
        </p:nvSpPr>
        <p:spPr>
          <a:xfrm flipH="1">
            <a:off x="5114261" y="3429000"/>
            <a:ext cx="1205023" cy="1525772"/>
          </a:xfrm>
          <a:prstGeom prst="flowChartManualOperati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90195F7B-2579-2098-B039-4B16556A992C}"/>
              </a:ext>
            </a:extLst>
          </p:cNvPr>
          <p:cNvCxnSpPr/>
          <p:nvPr/>
        </p:nvCxnSpPr>
        <p:spPr>
          <a:xfrm>
            <a:off x="5114261" y="3429000"/>
            <a:ext cx="946297" cy="15257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C649ECE5-0F0B-FBAA-49FC-10D825ED6897}"/>
              </a:ext>
            </a:extLst>
          </p:cNvPr>
          <p:cNvCxnSpPr>
            <a:cxnSpLocks/>
            <a:stCxn id="19" idx="0"/>
          </p:cNvCxnSpPr>
          <p:nvPr/>
        </p:nvCxnSpPr>
        <p:spPr>
          <a:xfrm flipH="1">
            <a:off x="5369442" y="3429000"/>
            <a:ext cx="347330" cy="15257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Группа 33">
            <a:extLst>
              <a:ext uri="{FF2B5EF4-FFF2-40B4-BE49-F238E27FC236}">
                <a16:creationId xmlns:a16="http://schemas.microsoft.com/office/drawing/2014/main" id="{5D8B7937-DF63-7C6B-04E8-6A015236F1AB}"/>
              </a:ext>
            </a:extLst>
          </p:cNvPr>
          <p:cNvGrpSpPr/>
          <p:nvPr/>
        </p:nvGrpSpPr>
        <p:grpSpPr>
          <a:xfrm>
            <a:off x="7421524" y="3689498"/>
            <a:ext cx="2787032" cy="1180215"/>
            <a:chOff x="7421524" y="3689498"/>
            <a:chExt cx="2787032" cy="1180215"/>
          </a:xfrm>
        </p:grpSpPr>
        <p:sp>
          <p:nvSpPr>
            <p:cNvPr id="29" name="Блок-схема: процесс 28">
              <a:extLst>
                <a:ext uri="{FF2B5EF4-FFF2-40B4-BE49-F238E27FC236}">
                  <a16:creationId xmlns:a16="http://schemas.microsoft.com/office/drawing/2014/main" id="{A17C2EDC-22B6-D341-9AC7-9EDEFCB2CA31}"/>
                </a:ext>
              </a:extLst>
            </p:cNvPr>
            <p:cNvSpPr/>
            <p:nvPr/>
          </p:nvSpPr>
          <p:spPr>
            <a:xfrm>
              <a:off x="7421526" y="3689498"/>
              <a:ext cx="2787030" cy="1180214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Равнобедренный треугольник 31">
              <a:extLst>
                <a:ext uri="{FF2B5EF4-FFF2-40B4-BE49-F238E27FC236}">
                  <a16:creationId xmlns:a16="http://schemas.microsoft.com/office/drawing/2014/main" id="{CD10DB7D-D70A-4FD7-E463-720588C331F0}"/>
                </a:ext>
              </a:extLst>
            </p:cNvPr>
            <p:cNvSpPr/>
            <p:nvPr/>
          </p:nvSpPr>
          <p:spPr>
            <a:xfrm>
              <a:off x="7421524" y="3689499"/>
              <a:ext cx="2787030" cy="1180214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Равнобедренный треугольник 32">
              <a:extLst>
                <a:ext uri="{FF2B5EF4-FFF2-40B4-BE49-F238E27FC236}">
                  <a16:creationId xmlns:a16="http://schemas.microsoft.com/office/drawing/2014/main" id="{1FDF3680-C0D5-5EF0-7A59-386C1FD7537A}"/>
                </a:ext>
              </a:extLst>
            </p:cNvPr>
            <p:cNvSpPr/>
            <p:nvPr/>
          </p:nvSpPr>
          <p:spPr>
            <a:xfrm rot="10800000">
              <a:off x="7421524" y="3689498"/>
              <a:ext cx="2787030" cy="1180214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C562A35E-F4C0-7C9A-F9C5-C07438919EF6}"/>
              </a:ext>
            </a:extLst>
          </p:cNvPr>
          <p:cNvSpPr txBox="1"/>
          <p:nvPr/>
        </p:nvSpPr>
        <p:spPr>
          <a:xfrm>
            <a:off x="1554480" y="277892"/>
            <a:ext cx="7781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/>
              <a:t>Welche Aussagen über Vierecke stimmen?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834675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Куб 3">
            <a:extLst>
              <a:ext uri="{FF2B5EF4-FFF2-40B4-BE49-F238E27FC236}">
                <a16:creationId xmlns:a16="http://schemas.microsoft.com/office/drawing/2014/main" id="{48956540-A91E-F19B-A177-5BA1C3E80D7F}"/>
              </a:ext>
            </a:extLst>
          </p:cNvPr>
          <p:cNvSpPr/>
          <p:nvPr/>
        </p:nvSpPr>
        <p:spPr>
          <a:xfrm>
            <a:off x="3793005" y="2020187"/>
            <a:ext cx="3976577" cy="1637414"/>
          </a:xfrm>
          <a:prstGeom prst="cub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30C613B-8060-E823-7F22-BD39C79C6EAE}"/>
              </a:ext>
            </a:extLst>
          </p:cNvPr>
          <p:cNvSpPr txBox="1"/>
          <p:nvPr/>
        </p:nvSpPr>
        <p:spPr>
          <a:xfrm>
            <a:off x="288036" y="280107"/>
            <a:ext cx="109865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/>
              <a:t>Berechne das Volumen dieser Figur.</a:t>
            </a:r>
            <a:endParaRPr lang="ru-RU" sz="2000" dirty="0"/>
          </a:p>
        </p:txBody>
      </p: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6695792D-FAB6-EC24-B4E0-39EC019CD54A}"/>
              </a:ext>
            </a:extLst>
          </p:cNvPr>
          <p:cNvCxnSpPr>
            <a:cxnSpLocks/>
          </p:cNvCxnSpPr>
          <p:nvPr/>
        </p:nvCxnSpPr>
        <p:spPr>
          <a:xfrm>
            <a:off x="3795823" y="3753293"/>
            <a:ext cx="357254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197F2CAB-A80A-9A03-078F-B41A698E25D6}"/>
              </a:ext>
            </a:extLst>
          </p:cNvPr>
          <p:cNvCxnSpPr>
            <a:cxnSpLocks/>
          </p:cNvCxnSpPr>
          <p:nvPr/>
        </p:nvCxnSpPr>
        <p:spPr>
          <a:xfrm flipV="1">
            <a:off x="7368363" y="3330182"/>
            <a:ext cx="401218" cy="423111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A6B9CAE8-857F-986B-3598-49C9525B0E7A}"/>
              </a:ext>
            </a:extLst>
          </p:cNvPr>
          <p:cNvCxnSpPr>
            <a:cxnSpLocks/>
          </p:cNvCxnSpPr>
          <p:nvPr/>
        </p:nvCxnSpPr>
        <p:spPr>
          <a:xfrm flipV="1">
            <a:off x="7852677" y="2020185"/>
            <a:ext cx="0" cy="1214305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5FC33DC3-6BC2-232C-A966-F9AC11F8D59B}"/>
              </a:ext>
            </a:extLst>
          </p:cNvPr>
          <p:cNvSpPr txBox="1"/>
          <p:nvPr/>
        </p:nvSpPr>
        <p:spPr>
          <a:xfrm>
            <a:off x="5202608" y="3724887"/>
            <a:ext cx="756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10cm</a:t>
            </a:r>
            <a:endParaRPr lang="ru-RU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1A91F75-AC07-5685-13B3-F152751394B8}"/>
              </a:ext>
            </a:extLst>
          </p:cNvPr>
          <p:cNvSpPr txBox="1"/>
          <p:nvPr/>
        </p:nvSpPr>
        <p:spPr>
          <a:xfrm>
            <a:off x="7629949" y="3472935"/>
            <a:ext cx="756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4cm</a:t>
            </a:r>
            <a:endParaRPr lang="ru-RU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E161488-0B03-68F5-B409-6C57577B548D}"/>
              </a:ext>
            </a:extLst>
          </p:cNvPr>
          <p:cNvSpPr txBox="1"/>
          <p:nvPr/>
        </p:nvSpPr>
        <p:spPr>
          <a:xfrm>
            <a:off x="7807647" y="2442671"/>
            <a:ext cx="756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6cm</a:t>
            </a:r>
            <a:endParaRPr lang="ru-RU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61B517D-2503-F44D-E09E-DE1772516E1E}"/>
              </a:ext>
            </a:extLst>
          </p:cNvPr>
          <p:cNvSpPr txBox="1"/>
          <p:nvPr/>
        </p:nvSpPr>
        <p:spPr>
          <a:xfrm>
            <a:off x="633984" y="4783359"/>
            <a:ext cx="1112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V=___</a:t>
            </a:r>
            <a:endParaRPr lang="ru-RU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F4ABDDD-1FA7-C118-241D-AAEC7B0E2726}"/>
              </a:ext>
            </a:extLst>
          </p:cNvPr>
          <p:cNvSpPr txBox="1"/>
          <p:nvPr/>
        </p:nvSpPr>
        <p:spPr>
          <a:xfrm>
            <a:off x="457200" y="6023895"/>
            <a:ext cx="2011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Lösung: 240 cm</a:t>
            </a:r>
            <a:r>
              <a:rPr lang="de-DE" baseline="30000" dirty="0"/>
              <a:t>3</a:t>
            </a:r>
            <a:endParaRPr lang="ru-RU" baseline="30000" dirty="0"/>
          </a:p>
        </p:txBody>
      </p:sp>
    </p:spTree>
    <p:extLst>
      <p:ext uri="{BB962C8B-B14F-4D97-AF65-F5344CB8AC3E}">
        <p14:creationId xmlns:p14="http://schemas.microsoft.com/office/powerpoint/2010/main" val="35826794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30C613B-8060-E823-7F22-BD39C79C6EAE}"/>
                  </a:ext>
                </a:extLst>
              </p:cNvPr>
              <p:cNvSpPr txBox="1"/>
              <p:nvPr/>
            </p:nvSpPr>
            <p:spPr>
              <a:xfrm>
                <a:off x="288036" y="264718"/>
                <a:ext cx="1098651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2000" dirty="0"/>
                  <a:t>Berechne das Volumen dieser Figur. (Runde auf eine Dezimalstelle und verwende für </a:t>
                </a:r>
                <a14:m>
                  <m:oMath xmlns:m="http://schemas.openxmlformats.org/officeDocument/2006/math">
                    <m:r>
                      <a:rPr lang="de-DE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de-DE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=3,14</m:t>
                    </m:r>
                  </m:oMath>
                </a14:m>
                <a:r>
                  <a:rPr lang="de-DE" sz="2000" dirty="0"/>
                  <a:t>)</a:t>
                </a:r>
                <a:endParaRPr lang="ru-RU" sz="20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30C613B-8060-E823-7F22-BD39C79C6E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036" y="264718"/>
                <a:ext cx="10986516" cy="400110"/>
              </a:xfrm>
              <a:prstGeom prst="rect">
                <a:avLst/>
              </a:prstGeom>
              <a:blipFill>
                <a:blip r:embed="rId2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A61B517D-2503-F44D-E09E-DE1772516E1E}"/>
              </a:ext>
            </a:extLst>
          </p:cNvPr>
          <p:cNvSpPr txBox="1"/>
          <p:nvPr/>
        </p:nvSpPr>
        <p:spPr>
          <a:xfrm>
            <a:off x="633984" y="4783359"/>
            <a:ext cx="1112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V=___</a:t>
            </a:r>
            <a:endParaRPr lang="ru-RU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F4ABDDD-1FA7-C118-241D-AAEC7B0E2726}"/>
              </a:ext>
            </a:extLst>
          </p:cNvPr>
          <p:cNvSpPr txBox="1"/>
          <p:nvPr/>
        </p:nvSpPr>
        <p:spPr>
          <a:xfrm>
            <a:off x="457200" y="6023895"/>
            <a:ext cx="2011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Lösung: 104,7 cm</a:t>
            </a:r>
            <a:r>
              <a:rPr lang="de-DE" baseline="30000" dirty="0"/>
              <a:t>3</a:t>
            </a:r>
            <a:endParaRPr lang="ru-RU" baseline="30000" dirty="0"/>
          </a:p>
        </p:txBody>
      </p:sp>
      <mc:AlternateContent xmlns:mc="http://schemas.openxmlformats.org/markup-compatibility/2006">
        <mc:Choice xmlns:am3d="http://schemas.microsoft.com/office/drawing/2017/model3d" Requires="am3d">
          <p:graphicFrame>
            <p:nvGraphicFramePr>
              <p:cNvPr id="20" name="Трехмерная модель 19" descr="Темно-серая сфера">
                <a:extLst>
                  <a:ext uri="{FF2B5EF4-FFF2-40B4-BE49-F238E27FC236}">
                    <a16:creationId xmlns:a16="http://schemas.microsoft.com/office/drawing/2014/main" id="{6F036015-E136-C68D-808C-1D48552CE161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627444097"/>
                  </p:ext>
                </p:extLst>
              </p:nvPr>
            </p:nvGraphicFramePr>
            <p:xfrm>
              <a:off x="4045220" y="1271977"/>
              <a:ext cx="3489017" cy="3511382"/>
            </p:xfrm>
            <a:graphic>
              <a:graphicData uri="http://schemas.microsoft.com/office/drawing/2017/model3d">
                <am3d:model3d r:embed="rId3">
                  <am3d:spPr>
                    <a:xfrm>
                      <a:off x="0" y="0"/>
                      <a:ext cx="3489017" cy="3511382"/>
                    </a:xfrm>
                    <a:prstGeom prst="rect">
                      <a:avLst/>
                    </a:prstGeom>
                    <a:noFill/>
                  </am3d:spPr>
                  <am3d:camera>
                    <am3d:pos x="0" y="0" z="81469184"/>
                    <am3d:up dx="0" dy="36000000" dz="0"/>
                    <am3d:lookAt x="0" y="0" z="0"/>
                    <am3d:perspective fov="1728416"/>
                  </am3d:camera>
                  <am3d:trans>
                    <am3d:meterPerModelUnit n="7143146" d="1000000"/>
                    <am3d:preTrans dx="-2" dy="-18000000" dz="3"/>
                    <am3d:scale>
                      <am3d:sx n="1000000" d="1000000"/>
                      <am3d:sy n="1000000" d="1000000"/>
                      <am3d:sz n="1000000" d="1000000"/>
                    </am3d:scale>
                    <am3d:rot/>
                    <am3d:postTrans dx="0" dy="0" dz="0"/>
                  </am3d:trans>
                  <am3d:raster rName="Office3DRenderer" rVer="16.0.8326">
                    <am3d:blip r:embed="rId4"/>
                  </am3d:raster>
                  <am3d:winViewport/>
                  <am3d:ambientLight>
                    <am3d:clr>
                      <a:scrgbClr r="50000" g="50000" b="50000"/>
                    </am3d:clr>
                    <am3d:illuminance n="500000" d="1000000"/>
                  </am3d:ambientLight>
                  <am3d:ptLight rad="0">
                    <am3d:clr>
                      <a:scrgbClr r="100000" g="75000" b="50000"/>
                    </am3d:clr>
                    <am3d:intensity n="9765625" d="1000000"/>
                    <am3d:pos x="21959998" y="70920001" z="16344003"/>
                  </am3d:ptLight>
                  <am3d:ptLight rad="0">
                    <am3d:clr>
                      <a:scrgbClr r="40000" g="60000" b="95000"/>
                    </am3d:clr>
                    <am3d:intensity n="12250000" d="1000000"/>
                    <am3d:pos x="-37964106" y="51130435" z="57631972"/>
                  </am3d:ptLight>
                  <am3d:ptLight rad="0">
                    <am3d:clr>
                      <a:scrgbClr r="86837" g="72700" b="100000"/>
                    </am3d:clr>
                    <am3d:intensity n="3125000" d="1000000"/>
                    <am3d:pos x="-37739122" y="58056624" z="-34769649"/>
                  </am3d:ptLight>
                </am3d:model3d>
              </a:graphicData>
            </a:graphic>
          </p:graphicFrame>
        </mc:Choice>
        <mc:Fallback>
          <p:pic>
            <p:nvPicPr>
              <p:cNvPr id="20" name="Трехмерная модель 19" descr="Темно-серая сфера">
                <a:extLst>
                  <a:ext uri="{FF2B5EF4-FFF2-40B4-BE49-F238E27FC236}">
                    <a16:creationId xmlns:a16="http://schemas.microsoft.com/office/drawing/2014/main" id="{6F036015-E136-C68D-808C-1D48552CE16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 noCrop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045220" y="1271977"/>
                <a:ext cx="3489017" cy="3511382"/>
              </a:xfrm>
              <a:prstGeom prst="rect">
                <a:avLst/>
              </a:prstGeom>
              <a:noFill/>
            </p:spPr>
          </p:pic>
        </mc:Fallback>
      </mc:AlternateContent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id="{FC652BB5-88C5-9636-FB65-F575E553A0A2}"/>
              </a:ext>
            </a:extLst>
          </p:cNvPr>
          <p:cNvCxnSpPr>
            <a:cxnSpLocks/>
          </p:cNvCxnSpPr>
          <p:nvPr/>
        </p:nvCxnSpPr>
        <p:spPr>
          <a:xfrm>
            <a:off x="5781294" y="3027668"/>
            <a:ext cx="1552013" cy="0"/>
          </a:xfrm>
          <a:prstGeom prst="straightConnector1">
            <a:avLst/>
          </a:prstGeom>
          <a:ln w="19050">
            <a:solidFill>
              <a:schemeClr val="accent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F6EB0364-8422-238D-F3CC-605547CAE4A6}"/>
              </a:ext>
            </a:extLst>
          </p:cNvPr>
          <p:cNvSpPr txBox="1"/>
          <p:nvPr/>
        </p:nvSpPr>
        <p:spPr>
          <a:xfrm>
            <a:off x="6219655" y="3059668"/>
            <a:ext cx="7561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chemeClr val="accent1"/>
                </a:solidFill>
              </a:rPr>
              <a:t>5cm</a:t>
            </a:r>
            <a:endParaRPr lang="ru-RU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682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77FBEA-8EC3-7692-9400-9DD9046299E8}"/>
              </a:ext>
            </a:extLst>
          </p:cNvPr>
          <p:cNvSpPr txBox="1"/>
          <p:nvPr/>
        </p:nvSpPr>
        <p:spPr>
          <a:xfrm>
            <a:off x="1984248" y="277892"/>
            <a:ext cx="6922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Welche dieser Figuren besitzt mindestens eine Symmetrieachse? </a:t>
            </a:r>
            <a:endParaRPr lang="ru-RU" dirty="0"/>
          </a:p>
        </p:txBody>
      </p:sp>
      <p:sp>
        <p:nvSpPr>
          <p:cNvPr id="5" name="Месяц 4">
            <a:extLst>
              <a:ext uri="{FF2B5EF4-FFF2-40B4-BE49-F238E27FC236}">
                <a16:creationId xmlns:a16="http://schemas.microsoft.com/office/drawing/2014/main" id="{C631EEB4-B39C-19A8-62B3-AC0F90494FBE}"/>
              </a:ext>
            </a:extLst>
          </p:cNvPr>
          <p:cNvSpPr/>
          <p:nvPr/>
        </p:nvSpPr>
        <p:spPr>
          <a:xfrm>
            <a:off x="2208072" y="1489329"/>
            <a:ext cx="745236" cy="1490472"/>
          </a:xfrm>
          <a:prstGeom prst="moon">
            <a:avLst/>
          </a:prstGeom>
          <a:solidFill>
            <a:srgbClr val="3ACEA7"/>
          </a:solidFill>
          <a:ln>
            <a:solidFill>
              <a:srgbClr val="3ACEA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ердце 6">
            <a:extLst>
              <a:ext uri="{FF2B5EF4-FFF2-40B4-BE49-F238E27FC236}">
                <a16:creationId xmlns:a16="http://schemas.microsoft.com/office/drawing/2014/main" id="{E1BDC1BC-364F-793E-14B2-655965777901}"/>
              </a:ext>
            </a:extLst>
          </p:cNvPr>
          <p:cNvSpPr/>
          <p:nvPr/>
        </p:nvSpPr>
        <p:spPr>
          <a:xfrm>
            <a:off x="7584948" y="1516812"/>
            <a:ext cx="1321308" cy="1321308"/>
          </a:xfrm>
          <a:prstGeom prst="heart">
            <a:avLst/>
          </a:prstGeom>
          <a:solidFill>
            <a:srgbClr val="3ACEA7"/>
          </a:solidFill>
          <a:ln>
            <a:solidFill>
              <a:srgbClr val="3ACEA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37433A42-37B6-84C6-F036-46DB6EFA049E}"/>
              </a:ext>
            </a:extLst>
          </p:cNvPr>
          <p:cNvGrpSpPr/>
          <p:nvPr/>
        </p:nvGrpSpPr>
        <p:grpSpPr>
          <a:xfrm>
            <a:off x="3794955" y="1516812"/>
            <a:ext cx="1231011" cy="2049348"/>
            <a:chOff x="3434613" y="1489329"/>
            <a:chExt cx="1231011" cy="2049348"/>
          </a:xfrm>
        </p:grpSpPr>
        <p:sp>
          <p:nvSpPr>
            <p:cNvPr id="10" name="Арка 9">
              <a:extLst>
                <a:ext uri="{FF2B5EF4-FFF2-40B4-BE49-F238E27FC236}">
                  <a16:creationId xmlns:a16="http://schemas.microsoft.com/office/drawing/2014/main" id="{56FBA039-7721-C347-2B3D-AA39609C2983}"/>
                </a:ext>
              </a:extLst>
            </p:cNvPr>
            <p:cNvSpPr/>
            <p:nvPr/>
          </p:nvSpPr>
          <p:spPr>
            <a:xfrm>
              <a:off x="3495294" y="2368347"/>
              <a:ext cx="1170330" cy="1170330"/>
            </a:xfrm>
            <a:prstGeom prst="blockArc">
              <a:avLst/>
            </a:prstGeom>
            <a:solidFill>
              <a:srgbClr val="3ACEA7"/>
            </a:solidFill>
            <a:ln>
              <a:solidFill>
                <a:srgbClr val="3ACEA7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1" name="Арка 10">
              <a:extLst>
                <a:ext uri="{FF2B5EF4-FFF2-40B4-BE49-F238E27FC236}">
                  <a16:creationId xmlns:a16="http://schemas.microsoft.com/office/drawing/2014/main" id="{256E9752-60B8-8BCA-A6BC-282A7889EE50}"/>
                </a:ext>
              </a:extLst>
            </p:cNvPr>
            <p:cNvSpPr/>
            <p:nvPr/>
          </p:nvSpPr>
          <p:spPr>
            <a:xfrm rot="5400000">
              <a:off x="3434613" y="1489329"/>
              <a:ext cx="1170330" cy="1170330"/>
            </a:xfrm>
            <a:prstGeom prst="blockArc">
              <a:avLst/>
            </a:prstGeom>
            <a:solidFill>
              <a:srgbClr val="3ACEA7"/>
            </a:solidFill>
            <a:ln>
              <a:solidFill>
                <a:srgbClr val="3ACEA7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9FC252DB-CA49-970C-F53C-51F47DF5182B}"/>
              </a:ext>
            </a:extLst>
          </p:cNvPr>
          <p:cNvGrpSpPr/>
          <p:nvPr/>
        </p:nvGrpSpPr>
        <p:grpSpPr>
          <a:xfrm>
            <a:off x="5948553" y="1655207"/>
            <a:ext cx="1426280" cy="1426280"/>
            <a:chOff x="5146929" y="1621315"/>
            <a:chExt cx="1426280" cy="1426280"/>
          </a:xfrm>
        </p:grpSpPr>
        <p:sp>
          <p:nvSpPr>
            <p:cNvPr id="8" name="Блок-схема: знак завершения 7">
              <a:extLst>
                <a:ext uri="{FF2B5EF4-FFF2-40B4-BE49-F238E27FC236}">
                  <a16:creationId xmlns:a16="http://schemas.microsoft.com/office/drawing/2014/main" id="{545D868B-8400-8F92-544F-D537ACE39E75}"/>
                </a:ext>
              </a:extLst>
            </p:cNvPr>
            <p:cNvSpPr/>
            <p:nvPr/>
          </p:nvSpPr>
          <p:spPr>
            <a:xfrm>
              <a:off x="5146929" y="2449241"/>
              <a:ext cx="1426280" cy="544173"/>
            </a:xfrm>
            <a:prstGeom prst="flowChartTerminator">
              <a:avLst/>
            </a:prstGeom>
            <a:solidFill>
              <a:srgbClr val="3ACEA7"/>
            </a:solidFill>
            <a:ln>
              <a:solidFill>
                <a:srgbClr val="3ACEA7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Блок-схема: знак завершения 11">
              <a:extLst>
                <a:ext uri="{FF2B5EF4-FFF2-40B4-BE49-F238E27FC236}">
                  <a16:creationId xmlns:a16="http://schemas.microsoft.com/office/drawing/2014/main" id="{A018FB0F-7A20-4A0B-8332-56BCDB053905}"/>
                </a:ext>
              </a:extLst>
            </p:cNvPr>
            <p:cNvSpPr/>
            <p:nvPr/>
          </p:nvSpPr>
          <p:spPr>
            <a:xfrm rot="3511969">
              <a:off x="5226234" y="2062368"/>
              <a:ext cx="1426280" cy="544173"/>
            </a:xfrm>
            <a:prstGeom prst="flowChartTerminator">
              <a:avLst/>
            </a:prstGeom>
            <a:solidFill>
              <a:srgbClr val="3ACEA7"/>
            </a:solidFill>
            <a:ln>
              <a:solidFill>
                <a:srgbClr val="3ACEA7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5" name="Хорда 14">
            <a:extLst>
              <a:ext uri="{FF2B5EF4-FFF2-40B4-BE49-F238E27FC236}">
                <a16:creationId xmlns:a16="http://schemas.microsoft.com/office/drawing/2014/main" id="{7BB668DE-862E-2578-A516-2FE4C9F685C8}"/>
              </a:ext>
            </a:extLst>
          </p:cNvPr>
          <p:cNvSpPr/>
          <p:nvPr/>
        </p:nvSpPr>
        <p:spPr>
          <a:xfrm>
            <a:off x="2055083" y="3249017"/>
            <a:ext cx="1317981" cy="1317981"/>
          </a:xfrm>
          <a:prstGeom prst="chord">
            <a:avLst>
              <a:gd name="adj1" fmla="val 1136657"/>
              <a:gd name="adj2" fmla="val 16518422"/>
            </a:avLst>
          </a:prstGeom>
          <a:solidFill>
            <a:srgbClr val="3ACEA7"/>
          </a:solidFill>
          <a:ln>
            <a:solidFill>
              <a:srgbClr val="3ACEA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D75EB8B0-6E42-3C44-7497-B81F3DC89BCA}"/>
              </a:ext>
            </a:extLst>
          </p:cNvPr>
          <p:cNvGrpSpPr/>
          <p:nvPr/>
        </p:nvGrpSpPr>
        <p:grpSpPr>
          <a:xfrm>
            <a:off x="3103138" y="2751060"/>
            <a:ext cx="2635300" cy="1766709"/>
            <a:chOff x="3552616" y="2809894"/>
            <a:chExt cx="2635300" cy="1766709"/>
          </a:xfrm>
        </p:grpSpPr>
        <p:sp>
          <p:nvSpPr>
            <p:cNvPr id="16" name="Табличка 15">
              <a:extLst>
                <a:ext uri="{FF2B5EF4-FFF2-40B4-BE49-F238E27FC236}">
                  <a16:creationId xmlns:a16="http://schemas.microsoft.com/office/drawing/2014/main" id="{9848F2B4-4507-1A65-3FD8-32C7A6D4A49F}"/>
                </a:ext>
              </a:extLst>
            </p:cNvPr>
            <p:cNvSpPr/>
            <p:nvPr/>
          </p:nvSpPr>
          <p:spPr>
            <a:xfrm>
              <a:off x="4181747" y="3395506"/>
              <a:ext cx="2006169" cy="1181097"/>
            </a:xfrm>
            <a:prstGeom prst="plaque">
              <a:avLst>
                <a:gd name="adj" fmla="val 50000"/>
              </a:avLst>
            </a:prstGeom>
            <a:solidFill>
              <a:srgbClr val="3ACEA7"/>
            </a:solidFill>
            <a:ln>
              <a:solidFill>
                <a:srgbClr val="3ACEA7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Часть круга 16">
              <a:extLst>
                <a:ext uri="{FF2B5EF4-FFF2-40B4-BE49-F238E27FC236}">
                  <a16:creationId xmlns:a16="http://schemas.microsoft.com/office/drawing/2014/main" id="{46539F68-BE3F-935C-C5EA-A1B1204FE738}"/>
                </a:ext>
              </a:extLst>
            </p:cNvPr>
            <p:cNvSpPr/>
            <p:nvPr/>
          </p:nvSpPr>
          <p:spPr>
            <a:xfrm>
              <a:off x="3552616" y="2809894"/>
              <a:ext cx="1229695" cy="1167746"/>
            </a:xfrm>
            <a:prstGeom prst="pie">
              <a:avLst>
                <a:gd name="adj1" fmla="val 0"/>
                <a:gd name="adj2" fmla="val 5405894"/>
              </a:avLst>
            </a:prstGeom>
            <a:solidFill>
              <a:srgbClr val="3ACEA7"/>
            </a:solidFill>
            <a:ln>
              <a:solidFill>
                <a:srgbClr val="3ACEA7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19" name="Прямоугольник: скругленные противолежащие углы 18">
            <a:extLst>
              <a:ext uri="{FF2B5EF4-FFF2-40B4-BE49-F238E27FC236}">
                <a16:creationId xmlns:a16="http://schemas.microsoft.com/office/drawing/2014/main" id="{4CF53965-FE73-BC25-A518-B0111A90F5CB}"/>
              </a:ext>
            </a:extLst>
          </p:cNvPr>
          <p:cNvSpPr/>
          <p:nvPr/>
        </p:nvSpPr>
        <p:spPr>
          <a:xfrm>
            <a:off x="6063168" y="3249017"/>
            <a:ext cx="1197049" cy="1197049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3ACEA7"/>
          </a:solidFill>
          <a:ln>
            <a:solidFill>
              <a:srgbClr val="3ACEA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Молния 24">
            <a:extLst>
              <a:ext uri="{FF2B5EF4-FFF2-40B4-BE49-F238E27FC236}">
                <a16:creationId xmlns:a16="http://schemas.microsoft.com/office/drawing/2014/main" id="{2E0709CB-0CE8-8AEC-F0F3-D73B82AEB16C}"/>
              </a:ext>
            </a:extLst>
          </p:cNvPr>
          <p:cNvSpPr/>
          <p:nvPr/>
        </p:nvSpPr>
        <p:spPr>
          <a:xfrm>
            <a:off x="7709207" y="2984881"/>
            <a:ext cx="1197049" cy="1725319"/>
          </a:xfrm>
          <a:prstGeom prst="lightningBolt">
            <a:avLst/>
          </a:prstGeom>
          <a:solidFill>
            <a:srgbClr val="3ACEA7"/>
          </a:solidFill>
          <a:ln>
            <a:solidFill>
              <a:srgbClr val="3ACEA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929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Фигура, имеющая форму буквы L 3">
            <a:extLst>
              <a:ext uri="{FF2B5EF4-FFF2-40B4-BE49-F238E27FC236}">
                <a16:creationId xmlns:a16="http://schemas.microsoft.com/office/drawing/2014/main" id="{8DC8247F-54A5-5444-DA6B-D701B9BFFFFE}"/>
              </a:ext>
            </a:extLst>
          </p:cNvPr>
          <p:cNvSpPr/>
          <p:nvPr/>
        </p:nvSpPr>
        <p:spPr>
          <a:xfrm>
            <a:off x="4041648" y="1719072"/>
            <a:ext cx="2578608" cy="2578608"/>
          </a:xfrm>
          <a:prstGeom prst="corner">
            <a:avLst/>
          </a:prstGeom>
          <a:solidFill>
            <a:srgbClr val="3ACEA7"/>
          </a:solidFill>
          <a:ln>
            <a:solidFill>
              <a:srgbClr val="3ACEA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570909-CFBC-F225-1A19-0C81DE72E3D3}"/>
              </a:ext>
            </a:extLst>
          </p:cNvPr>
          <p:cNvSpPr txBox="1"/>
          <p:nvPr/>
        </p:nvSpPr>
        <p:spPr>
          <a:xfrm>
            <a:off x="1984248" y="277892"/>
            <a:ext cx="6922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/>
              <a:t>Berechne den Flächeninhalt dieser Figur.</a:t>
            </a:r>
            <a:endParaRPr lang="ru-RU" sz="2000" dirty="0"/>
          </a:p>
        </p:txBody>
      </p: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C66A1BAE-86E4-6D1B-91EA-A60FA8184841}"/>
              </a:ext>
            </a:extLst>
          </p:cNvPr>
          <p:cNvCxnSpPr/>
          <p:nvPr/>
        </p:nvCxnSpPr>
        <p:spPr>
          <a:xfrm>
            <a:off x="4041648" y="4389120"/>
            <a:ext cx="2578608" cy="0"/>
          </a:xfrm>
          <a:prstGeom prst="straightConnector1">
            <a:avLst/>
          </a:prstGeom>
          <a:ln w="28575">
            <a:solidFill>
              <a:schemeClr val="accent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D5FAEE1-22CD-6481-FBDB-4AE575D89D5F}"/>
              </a:ext>
            </a:extLst>
          </p:cNvPr>
          <p:cNvSpPr txBox="1"/>
          <p:nvPr/>
        </p:nvSpPr>
        <p:spPr>
          <a:xfrm>
            <a:off x="4998720" y="4400788"/>
            <a:ext cx="664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5cm</a:t>
            </a:r>
            <a:endParaRPr lang="ru-RU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A51B813-21DC-C55A-DF50-AEBDB8780769}"/>
              </a:ext>
            </a:extLst>
          </p:cNvPr>
          <p:cNvSpPr txBox="1"/>
          <p:nvPr/>
        </p:nvSpPr>
        <p:spPr>
          <a:xfrm>
            <a:off x="633984" y="4783359"/>
            <a:ext cx="1112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A=___</a:t>
            </a:r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40B212D-F369-95AE-0E99-98873F89F4C4}"/>
              </a:ext>
            </a:extLst>
          </p:cNvPr>
          <p:cNvSpPr txBox="1"/>
          <p:nvPr/>
        </p:nvSpPr>
        <p:spPr>
          <a:xfrm>
            <a:off x="457200" y="6023895"/>
            <a:ext cx="2011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Lösung: 18.75 cm</a:t>
            </a:r>
            <a:r>
              <a:rPr lang="de-DE" baseline="30000" dirty="0"/>
              <a:t>2</a:t>
            </a:r>
            <a:endParaRPr lang="ru-RU" baseline="30000" dirty="0"/>
          </a:p>
        </p:txBody>
      </p:sp>
    </p:spTree>
    <p:extLst>
      <p:ext uri="{BB962C8B-B14F-4D97-AF65-F5344CB8AC3E}">
        <p14:creationId xmlns:p14="http://schemas.microsoft.com/office/powerpoint/2010/main" val="2991275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Цилиндр 3">
            <a:extLst>
              <a:ext uri="{FF2B5EF4-FFF2-40B4-BE49-F238E27FC236}">
                <a16:creationId xmlns:a16="http://schemas.microsoft.com/office/drawing/2014/main" id="{C04C09C4-FE48-828E-7739-34E74D983376}"/>
              </a:ext>
            </a:extLst>
          </p:cNvPr>
          <p:cNvSpPr/>
          <p:nvPr/>
        </p:nvSpPr>
        <p:spPr>
          <a:xfrm>
            <a:off x="4754880" y="1472184"/>
            <a:ext cx="1618488" cy="3758184"/>
          </a:xfrm>
          <a:prstGeom prst="can">
            <a:avLst/>
          </a:prstGeom>
          <a:solidFill>
            <a:srgbClr val="3ACEA7"/>
          </a:solidFill>
          <a:ln>
            <a:solidFill>
              <a:srgbClr val="3ACEA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73D7EC4F-588C-A30D-BAC2-37277CC8AB5D}"/>
              </a:ext>
            </a:extLst>
          </p:cNvPr>
          <p:cNvCxnSpPr>
            <a:cxnSpLocks/>
          </p:cNvCxnSpPr>
          <p:nvPr/>
        </p:nvCxnSpPr>
        <p:spPr>
          <a:xfrm>
            <a:off x="6455664" y="1655064"/>
            <a:ext cx="0" cy="3410712"/>
          </a:xfrm>
          <a:prstGeom prst="straightConnector1">
            <a:avLst/>
          </a:prstGeom>
          <a:ln w="28575">
            <a:solidFill>
              <a:schemeClr val="accent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0485A2ED-608F-B935-DB59-32DDDA12ACF7}"/>
              </a:ext>
            </a:extLst>
          </p:cNvPr>
          <p:cNvCxnSpPr>
            <a:cxnSpLocks/>
          </p:cNvCxnSpPr>
          <p:nvPr/>
        </p:nvCxnSpPr>
        <p:spPr>
          <a:xfrm flipH="1" flipV="1">
            <a:off x="5559552" y="1655064"/>
            <a:ext cx="813816" cy="13716"/>
          </a:xfrm>
          <a:prstGeom prst="straightConnector1">
            <a:avLst/>
          </a:prstGeom>
          <a:ln w="28575">
            <a:solidFill>
              <a:schemeClr val="accent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75B96EE4-6E5E-3EC9-3269-0EC2B3BF54A5}"/>
              </a:ext>
            </a:extLst>
          </p:cNvPr>
          <p:cNvSpPr txBox="1"/>
          <p:nvPr/>
        </p:nvSpPr>
        <p:spPr>
          <a:xfrm>
            <a:off x="6537960" y="3043166"/>
            <a:ext cx="758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10cm</a:t>
            </a:r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31AFA1-A472-AD3A-2881-C0F41CA46621}"/>
              </a:ext>
            </a:extLst>
          </p:cNvPr>
          <p:cNvSpPr txBox="1"/>
          <p:nvPr/>
        </p:nvSpPr>
        <p:spPr>
          <a:xfrm>
            <a:off x="5586984" y="1189720"/>
            <a:ext cx="758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2cm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062DF09-51FD-1E79-BBE4-AEAC501B944F}"/>
                  </a:ext>
                </a:extLst>
              </p:cNvPr>
              <p:cNvSpPr txBox="1"/>
              <p:nvPr/>
            </p:nvSpPr>
            <p:spPr>
              <a:xfrm>
                <a:off x="288036" y="280107"/>
                <a:ext cx="1098651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2000" dirty="0"/>
                  <a:t>Berechne den Oberflächeninhalt dieser Figur. (Runde auf eine Dezimalstelle und verwende für </a:t>
                </a:r>
                <a14:m>
                  <m:oMath xmlns:m="http://schemas.openxmlformats.org/officeDocument/2006/math">
                    <m:r>
                      <a:rPr lang="de-DE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de-DE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=3,14</m:t>
                    </m:r>
                  </m:oMath>
                </a14:m>
                <a:r>
                  <a:rPr lang="de-DE" sz="2000" dirty="0"/>
                  <a:t>)</a:t>
                </a:r>
                <a:endParaRPr lang="ru-RU" sz="20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062DF09-51FD-1E79-BBE4-AEAC501B94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036" y="280107"/>
                <a:ext cx="10986516" cy="400110"/>
              </a:xfrm>
              <a:prstGeom prst="rect">
                <a:avLst/>
              </a:prstGeom>
              <a:blipFill>
                <a:blip r:embed="rId2"/>
                <a:stretch>
                  <a:fillRect l="-499" t="-9091" r="-499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3815C511-5B92-9788-3913-A324B68BC2BF}"/>
              </a:ext>
            </a:extLst>
          </p:cNvPr>
          <p:cNvSpPr txBox="1"/>
          <p:nvPr/>
        </p:nvSpPr>
        <p:spPr>
          <a:xfrm>
            <a:off x="633984" y="4783359"/>
            <a:ext cx="1112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A=___</a:t>
            </a:r>
            <a:endParaRPr lang="ru-RU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E80821D-7CD3-5EF2-E5DC-4D212F0C05C2}"/>
              </a:ext>
            </a:extLst>
          </p:cNvPr>
          <p:cNvSpPr txBox="1"/>
          <p:nvPr/>
        </p:nvSpPr>
        <p:spPr>
          <a:xfrm>
            <a:off x="457200" y="6023895"/>
            <a:ext cx="2011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Lösung: 125,6 cm</a:t>
            </a:r>
            <a:r>
              <a:rPr lang="de-DE" baseline="30000" dirty="0"/>
              <a:t>2</a:t>
            </a:r>
            <a:endParaRPr lang="ru-RU" baseline="30000" dirty="0"/>
          </a:p>
        </p:txBody>
      </p:sp>
    </p:spTree>
    <p:extLst>
      <p:ext uri="{BB962C8B-B14F-4D97-AF65-F5344CB8AC3E}">
        <p14:creationId xmlns:p14="http://schemas.microsoft.com/office/powerpoint/2010/main" val="2551555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A6E9B2BA-9834-F22E-2BDA-F593CF42029E}"/>
              </a:ext>
            </a:extLst>
          </p:cNvPr>
          <p:cNvGrpSpPr/>
          <p:nvPr/>
        </p:nvGrpSpPr>
        <p:grpSpPr>
          <a:xfrm>
            <a:off x="4494276" y="1746504"/>
            <a:ext cx="1853300" cy="2299716"/>
            <a:chOff x="5134356" y="3040379"/>
            <a:chExt cx="2505456" cy="3108961"/>
          </a:xfrm>
          <a:solidFill>
            <a:srgbClr val="3ACEA7"/>
          </a:solidFill>
        </p:grpSpPr>
        <p:sp>
          <p:nvSpPr>
            <p:cNvPr id="6" name="Равнобедренный треугольник 5">
              <a:extLst>
                <a:ext uri="{FF2B5EF4-FFF2-40B4-BE49-F238E27FC236}">
                  <a16:creationId xmlns:a16="http://schemas.microsoft.com/office/drawing/2014/main" id="{489DC9FB-5982-F544-AC5B-22014C7C54BF}"/>
                </a:ext>
              </a:extLst>
            </p:cNvPr>
            <p:cNvSpPr/>
            <p:nvPr/>
          </p:nvSpPr>
          <p:spPr>
            <a:xfrm rot="16200000">
              <a:off x="4206240" y="3968496"/>
              <a:ext cx="3108960" cy="1252728"/>
            </a:xfrm>
            <a:prstGeom prst="triangle">
              <a:avLst>
                <a:gd name="adj" fmla="val 21177"/>
              </a:avLst>
            </a:prstGeom>
            <a:grpFill/>
            <a:ln>
              <a:solidFill>
                <a:srgbClr val="3ACEA7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Равнобедренный треугольник 7">
              <a:extLst>
                <a:ext uri="{FF2B5EF4-FFF2-40B4-BE49-F238E27FC236}">
                  <a16:creationId xmlns:a16="http://schemas.microsoft.com/office/drawing/2014/main" id="{CBE96E03-6191-308C-5605-9DBF56ED57E2}"/>
                </a:ext>
              </a:extLst>
            </p:cNvPr>
            <p:cNvSpPr/>
            <p:nvPr/>
          </p:nvSpPr>
          <p:spPr>
            <a:xfrm rot="5400000" flipH="1">
              <a:off x="5458968" y="3968495"/>
              <a:ext cx="3108960" cy="1252728"/>
            </a:xfrm>
            <a:prstGeom prst="triangle">
              <a:avLst>
                <a:gd name="adj" fmla="val 21177"/>
              </a:avLst>
            </a:prstGeom>
            <a:grpFill/>
            <a:ln>
              <a:solidFill>
                <a:srgbClr val="3ACEA7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754AF374-1C14-BF52-E695-617AD2A80F97}"/>
              </a:ext>
            </a:extLst>
          </p:cNvPr>
          <p:cNvSpPr txBox="1"/>
          <p:nvPr/>
        </p:nvSpPr>
        <p:spPr>
          <a:xfrm>
            <a:off x="1984248" y="277892"/>
            <a:ext cx="6922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/>
              <a:t>Berechne den Flächeninhalt dieser Figur.</a:t>
            </a:r>
            <a:endParaRPr lang="ru-RU" sz="2000" dirty="0"/>
          </a:p>
        </p:txBody>
      </p: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0C40DBFE-71B3-00A4-3C61-95047174C63C}"/>
              </a:ext>
            </a:extLst>
          </p:cNvPr>
          <p:cNvCxnSpPr>
            <a:cxnSpLocks/>
            <a:stCxn id="8" idx="4"/>
            <a:endCxn id="8" idx="2"/>
          </p:cNvCxnSpPr>
          <p:nvPr/>
        </p:nvCxnSpPr>
        <p:spPr>
          <a:xfrm>
            <a:off x="5420926" y="1746505"/>
            <a:ext cx="0" cy="2299715"/>
          </a:xfrm>
          <a:prstGeom prst="straightConnector1">
            <a:avLst/>
          </a:prstGeom>
          <a:ln w="28575">
            <a:solidFill>
              <a:schemeClr val="accent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2959C8F4-87A3-8268-E03E-70ECC0A1AAB3}"/>
              </a:ext>
            </a:extLst>
          </p:cNvPr>
          <p:cNvSpPr txBox="1"/>
          <p:nvPr/>
        </p:nvSpPr>
        <p:spPr>
          <a:xfrm>
            <a:off x="5366060" y="2721340"/>
            <a:ext cx="664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6cm</a:t>
            </a:r>
            <a:endParaRPr lang="ru-RU" dirty="0"/>
          </a:p>
        </p:txBody>
      </p: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885B360F-9F4A-5A1E-FCD4-1F6E43531BA5}"/>
              </a:ext>
            </a:extLst>
          </p:cNvPr>
          <p:cNvCxnSpPr>
            <a:cxnSpLocks/>
            <a:stCxn id="8" idx="0"/>
            <a:endCxn id="6" idx="0"/>
          </p:cNvCxnSpPr>
          <p:nvPr/>
        </p:nvCxnSpPr>
        <p:spPr>
          <a:xfrm flipH="1">
            <a:off x="4494276" y="3559209"/>
            <a:ext cx="1853300" cy="0"/>
          </a:xfrm>
          <a:prstGeom prst="straightConnector1">
            <a:avLst/>
          </a:prstGeom>
          <a:ln w="28575">
            <a:solidFill>
              <a:schemeClr val="accent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99F3969C-9012-D06D-F537-1C96E02FDD40}"/>
              </a:ext>
            </a:extLst>
          </p:cNvPr>
          <p:cNvSpPr txBox="1"/>
          <p:nvPr/>
        </p:nvSpPr>
        <p:spPr>
          <a:xfrm>
            <a:off x="4701596" y="3189876"/>
            <a:ext cx="664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5cm</a:t>
            </a:r>
            <a:endParaRPr lang="ru-RU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53C74A0-A987-EF7D-8A4D-7A17E429734A}"/>
              </a:ext>
            </a:extLst>
          </p:cNvPr>
          <p:cNvSpPr txBox="1"/>
          <p:nvPr/>
        </p:nvSpPr>
        <p:spPr>
          <a:xfrm>
            <a:off x="633984" y="4783359"/>
            <a:ext cx="1112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A=___</a:t>
            </a:r>
            <a:endParaRPr lang="ru-RU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750F62D-80E9-F7FD-9692-640D8888CEAC}"/>
              </a:ext>
            </a:extLst>
          </p:cNvPr>
          <p:cNvSpPr txBox="1"/>
          <p:nvPr/>
        </p:nvSpPr>
        <p:spPr>
          <a:xfrm>
            <a:off x="457200" y="6023895"/>
            <a:ext cx="2011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Lösung: 15 cm</a:t>
            </a:r>
            <a:r>
              <a:rPr lang="de-DE" baseline="30000" dirty="0"/>
              <a:t>2</a:t>
            </a:r>
            <a:endParaRPr lang="ru-RU" baseline="30000" dirty="0"/>
          </a:p>
        </p:txBody>
      </p:sp>
    </p:spTree>
    <p:extLst>
      <p:ext uri="{BB962C8B-B14F-4D97-AF65-F5344CB8AC3E}">
        <p14:creationId xmlns:p14="http://schemas.microsoft.com/office/powerpoint/2010/main" val="324189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стиугольник 3">
            <a:extLst>
              <a:ext uri="{FF2B5EF4-FFF2-40B4-BE49-F238E27FC236}">
                <a16:creationId xmlns:a16="http://schemas.microsoft.com/office/drawing/2014/main" id="{B02F606F-6B91-88B4-9A16-22906E1C01AB}"/>
              </a:ext>
            </a:extLst>
          </p:cNvPr>
          <p:cNvSpPr/>
          <p:nvPr/>
        </p:nvSpPr>
        <p:spPr>
          <a:xfrm>
            <a:off x="4023360" y="1764319"/>
            <a:ext cx="2843784" cy="2451538"/>
          </a:xfrm>
          <a:prstGeom prst="hexagon">
            <a:avLst/>
          </a:prstGeom>
          <a:solidFill>
            <a:srgbClr val="3ACEA7"/>
          </a:solidFill>
          <a:ln>
            <a:solidFill>
              <a:srgbClr val="3ACEA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C03DD6-A50D-0A86-E685-795CF9955111}"/>
              </a:ext>
            </a:extLst>
          </p:cNvPr>
          <p:cNvSpPr txBox="1"/>
          <p:nvPr/>
        </p:nvSpPr>
        <p:spPr>
          <a:xfrm>
            <a:off x="1984248" y="277892"/>
            <a:ext cx="6922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/>
              <a:t>Berechne den Flächeninhalt dieser Figur.</a:t>
            </a:r>
            <a:endParaRPr lang="ru-RU" sz="2000" dirty="0"/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655560C2-38AE-1C3C-A5D8-B4ECAB077016}"/>
              </a:ext>
            </a:extLst>
          </p:cNvPr>
          <p:cNvCxnSpPr>
            <a:cxnSpLocks/>
            <a:stCxn id="4" idx="0"/>
            <a:endCxn id="4" idx="3"/>
          </p:cNvCxnSpPr>
          <p:nvPr/>
        </p:nvCxnSpPr>
        <p:spPr>
          <a:xfrm flipH="1">
            <a:off x="4023360" y="2990088"/>
            <a:ext cx="2843784" cy="0"/>
          </a:xfrm>
          <a:prstGeom prst="straightConnector1">
            <a:avLst/>
          </a:prstGeom>
          <a:ln w="28575">
            <a:solidFill>
              <a:schemeClr val="accent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5A3DB9F-EC57-23A7-93A3-3ACD4312D78F}"/>
              </a:ext>
            </a:extLst>
          </p:cNvPr>
          <p:cNvSpPr txBox="1"/>
          <p:nvPr/>
        </p:nvSpPr>
        <p:spPr>
          <a:xfrm>
            <a:off x="5140452" y="3004804"/>
            <a:ext cx="664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8cm</a:t>
            </a:r>
            <a:endParaRPr lang="ru-RU" dirty="0"/>
          </a:p>
        </p:txBody>
      </p: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0D266F78-15F4-5B6F-7C5B-EFA36475F98F}"/>
              </a:ext>
            </a:extLst>
          </p:cNvPr>
          <p:cNvCxnSpPr>
            <a:cxnSpLocks/>
            <a:stCxn id="4" idx="4"/>
            <a:endCxn id="4" idx="2"/>
          </p:cNvCxnSpPr>
          <p:nvPr/>
        </p:nvCxnSpPr>
        <p:spPr>
          <a:xfrm>
            <a:off x="4636245" y="1764320"/>
            <a:ext cx="0" cy="2451536"/>
          </a:xfrm>
          <a:prstGeom prst="straightConnector1">
            <a:avLst/>
          </a:prstGeom>
          <a:ln w="28575">
            <a:solidFill>
              <a:schemeClr val="accent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4E4F14DE-D8B3-FAD0-4453-F72A629D5F07}"/>
              </a:ext>
            </a:extLst>
          </p:cNvPr>
          <p:cNvSpPr txBox="1"/>
          <p:nvPr/>
        </p:nvSpPr>
        <p:spPr>
          <a:xfrm>
            <a:off x="4636245" y="3498580"/>
            <a:ext cx="664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7cm</a:t>
            </a:r>
            <a:endParaRPr lang="ru-RU" dirty="0"/>
          </a:p>
        </p:txBody>
      </p: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C8F72C09-47A9-92B9-58ED-DCA34177AA35}"/>
              </a:ext>
            </a:extLst>
          </p:cNvPr>
          <p:cNvCxnSpPr>
            <a:cxnSpLocks/>
          </p:cNvCxnSpPr>
          <p:nvPr/>
        </p:nvCxnSpPr>
        <p:spPr>
          <a:xfrm flipH="1">
            <a:off x="4636245" y="4306824"/>
            <a:ext cx="1645683" cy="0"/>
          </a:xfrm>
          <a:prstGeom prst="straightConnector1">
            <a:avLst/>
          </a:prstGeom>
          <a:ln w="28575">
            <a:solidFill>
              <a:schemeClr val="accent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D723B10E-D01E-013D-CB0A-686216C89E3A}"/>
              </a:ext>
            </a:extLst>
          </p:cNvPr>
          <p:cNvSpPr txBox="1"/>
          <p:nvPr/>
        </p:nvSpPr>
        <p:spPr>
          <a:xfrm>
            <a:off x="5113020" y="4355016"/>
            <a:ext cx="664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4cm</a:t>
            </a:r>
            <a:endParaRPr lang="ru-RU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4D56B72-2700-8C0D-2D6D-9AAB6DC51048}"/>
              </a:ext>
            </a:extLst>
          </p:cNvPr>
          <p:cNvSpPr txBox="1"/>
          <p:nvPr/>
        </p:nvSpPr>
        <p:spPr>
          <a:xfrm>
            <a:off x="633984" y="4783359"/>
            <a:ext cx="1112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A=___</a:t>
            </a:r>
            <a:endParaRPr lang="ru-RU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FB827D2-24B3-CE69-DEC6-D62E803F76A2}"/>
              </a:ext>
            </a:extLst>
          </p:cNvPr>
          <p:cNvSpPr txBox="1"/>
          <p:nvPr/>
        </p:nvSpPr>
        <p:spPr>
          <a:xfrm>
            <a:off x="457200" y="6023895"/>
            <a:ext cx="2011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Lösung: 42 cm</a:t>
            </a:r>
            <a:r>
              <a:rPr lang="de-DE" baseline="30000" dirty="0"/>
              <a:t>2</a:t>
            </a:r>
            <a:endParaRPr lang="ru-RU" baseline="30000" dirty="0"/>
          </a:p>
        </p:txBody>
      </p:sp>
    </p:spTree>
    <p:extLst>
      <p:ext uri="{BB962C8B-B14F-4D97-AF65-F5344CB8AC3E}">
        <p14:creationId xmlns:p14="http://schemas.microsoft.com/office/powerpoint/2010/main" val="3508554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92B943-99EA-95E9-3A3F-021062919CE0}"/>
              </a:ext>
            </a:extLst>
          </p:cNvPr>
          <p:cNvSpPr txBox="1"/>
          <p:nvPr/>
        </p:nvSpPr>
        <p:spPr>
          <a:xfrm>
            <a:off x="1984248" y="277892"/>
            <a:ext cx="6922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/>
              <a:t>Berechne den Flächeninhalt dieser Figur.</a:t>
            </a:r>
            <a:endParaRPr lang="ru-RU" sz="2000" dirty="0"/>
          </a:p>
        </p:txBody>
      </p:sp>
      <p:sp>
        <p:nvSpPr>
          <p:cNvPr id="5" name="Стрелка: шеврон 4">
            <a:extLst>
              <a:ext uri="{FF2B5EF4-FFF2-40B4-BE49-F238E27FC236}">
                <a16:creationId xmlns:a16="http://schemas.microsoft.com/office/drawing/2014/main" id="{07687730-D143-92BB-F0C3-3F5598D62FB9}"/>
              </a:ext>
            </a:extLst>
          </p:cNvPr>
          <p:cNvSpPr/>
          <p:nvPr/>
        </p:nvSpPr>
        <p:spPr>
          <a:xfrm rot="5400000">
            <a:off x="3977640" y="1609344"/>
            <a:ext cx="2542032" cy="2542032"/>
          </a:xfrm>
          <a:prstGeom prst="chevron">
            <a:avLst>
              <a:gd name="adj" fmla="val 47713"/>
            </a:avLst>
          </a:prstGeom>
          <a:solidFill>
            <a:srgbClr val="3ACEA7"/>
          </a:solidFill>
          <a:ln>
            <a:solidFill>
              <a:srgbClr val="3ACEA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6F437FB5-A235-64F0-68F3-FBA2F1130C24}"/>
              </a:ext>
            </a:extLst>
          </p:cNvPr>
          <p:cNvCxnSpPr>
            <a:cxnSpLocks/>
          </p:cNvCxnSpPr>
          <p:nvPr/>
        </p:nvCxnSpPr>
        <p:spPr>
          <a:xfrm>
            <a:off x="3895581" y="1609344"/>
            <a:ext cx="0" cy="1353312"/>
          </a:xfrm>
          <a:prstGeom prst="straightConnector1">
            <a:avLst/>
          </a:prstGeom>
          <a:ln w="28575">
            <a:solidFill>
              <a:schemeClr val="accent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506C73EF-B658-8FC8-1A20-4CD0421A96CB}"/>
              </a:ext>
            </a:extLst>
          </p:cNvPr>
          <p:cNvCxnSpPr>
            <a:cxnSpLocks/>
          </p:cNvCxnSpPr>
          <p:nvPr/>
        </p:nvCxnSpPr>
        <p:spPr>
          <a:xfrm flipH="1">
            <a:off x="3977877" y="2944368"/>
            <a:ext cx="2541795" cy="0"/>
          </a:xfrm>
          <a:prstGeom prst="straightConnector1">
            <a:avLst/>
          </a:prstGeom>
          <a:ln w="28575">
            <a:solidFill>
              <a:schemeClr val="accent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4BDBF3EF-5F5C-6B2B-C090-E8C3FDCE8EC6}"/>
              </a:ext>
            </a:extLst>
          </p:cNvPr>
          <p:cNvSpPr txBox="1"/>
          <p:nvPr/>
        </p:nvSpPr>
        <p:spPr>
          <a:xfrm>
            <a:off x="4907280" y="2926080"/>
            <a:ext cx="664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7cm</a:t>
            </a:r>
            <a:endParaRPr lang="ru-R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2CC5113-B6C7-9C2F-797E-02E02A220335}"/>
              </a:ext>
            </a:extLst>
          </p:cNvPr>
          <p:cNvSpPr txBox="1"/>
          <p:nvPr/>
        </p:nvSpPr>
        <p:spPr>
          <a:xfrm>
            <a:off x="3149059" y="2101334"/>
            <a:ext cx="664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4cm</a:t>
            </a:r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B87D9D4-50B6-FCA6-B04B-51409091236F}"/>
              </a:ext>
            </a:extLst>
          </p:cNvPr>
          <p:cNvSpPr txBox="1"/>
          <p:nvPr/>
        </p:nvSpPr>
        <p:spPr>
          <a:xfrm>
            <a:off x="633984" y="4783359"/>
            <a:ext cx="1112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A=___</a:t>
            </a:r>
            <a:endParaRPr lang="ru-RU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B96BA94-74FD-F113-A249-13B4BC4E9D11}"/>
              </a:ext>
            </a:extLst>
          </p:cNvPr>
          <p:cNvSpPr txBox="1"/>
          <p:nvPr/>
        </p:nvSpPr>
        <p:spPr>
          <a:xfrm>
            <a:off x="457200" y="6023895"/>
            <a:ext cx="2011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Lösung: 28 cm</a:t>
            </a:r>
            <a:r>
              <a:rPr lang="de-DE" baseline="30000" dirty="0"/>
              <a:t>2</a:t>
            </a:r>
            <a:endParaRPr lang="ru-RU" baseline="30000" dirty="0"/>
          </a:p>
        </p:txBody>
      </p:sp>
    </p:spTree>
    <p:extLst>
      <p:ext uri="{BB962C8B-B14F-4D97-AF65-F5344CB8AC3E}">
        <p14:creationId xmlns:p14="http://schemas.microsoft.com/office/powerpoint/2010/main" val="1339848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>
            <a:extLst>
              <a:ext uri="{FF2B5EF4-FFF2-40B4-BE49-F238E27FC236}">
                <a16:creationId xmlns:a16="http://schemas.microsoft.com/office/drawing/2014/main" id="{C41ED302-9DC6-F89F-4C43-8DFCD4647F74}"/>
              </a:ext>
            </a:extLst>
          </p:cNvPr>
          <p:cNvSpPr/>
          <p:nvPr/>
        </p:nvSpPr>
        <p:spPr>
          <a:xfrm>
            <a:off x="7148752" y="3787390"/>
            <a:ext cx="2478024" cy="991210"/>
          </a:xfrm>
          <a:prstGeom prst="triangle">
            <a:avLst>
              <a:gd name="adj" fmla="val 97586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C50DF9E1-DCA2-9A55-C1CA-6580581CCE02}"/>
              </a:ext>
            </a:extLst>
          </p:cNvPr>
          <p:cNvCxnSpPr>
            <a:cxnSpLocks/>
            <a:stCxn id="4" idx="0"/>
          </p:cNvCxnSpPr>
          <p:nvPr/>
        </p:nvCxnSpPr>
        <p:spPr>
          <a:xfrm flipH="1">
            <a:off x="8445996" y="3787390"/>
            <a:ext cx="1120961" cy="99121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A34ED9E7-8A6D-AFBF-B3DB-1B047142C11D}"/>
              </a:ext>
            </a:extLst>
          </p:cNvPr>
          <p:cNvCxnSpPr>
            <a:cxnSpLocks/>
            <a:stCxn id="4" idx="1"/>
          </p:cNvCxnSpPr>
          <p:nvPr/>
        </p:nvCxnSpPr>
        <p:spPr>
          <a:xfrm flipH="1">
            <a:off x="8241476" y="4282995"/>
            <a:ext cx="116378" cy="49560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Равнобедренный треугольник 17">
            <a:extLst>
              <a:ext uri="{FF2B5EF4-FFF2-40B4-BE49-F238E27FC236}">
                <a16:creationId xmlns:a16="http://schemas.microsoft.com/office/drawing/2014/main" id="{C9A4B99D-3284-3F7E-60BA-14D9BCE286CD}"/>
              </a:ext>
            </a:extLst>
          </p:cNvPr>
          <p:cNvSpPr/>
          <p:nvPr/>
        </p:nvSpPr>
        <p:spPr>
          <a:xfrm>
            <a:off x="5300090" y="3367034"/>
            <a:ext cx="1114937" cy="1746504"/>
          </a:xfrm>
          <a:prstGeom prst="triangle">
            <a:avLst>
              <a:gd name="adj" fmla="val 36335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Половина рамки 19">
            <a:extLst>
              <a:ext uri="{FF2B5EF4-FFF2-40B4-BE49-F238E27FC236}">
                <a16:creationId xmlns:a16="http://schemas.microsoft.com/office/drawing/2014/main" id="{0F3E80B1-D77A-BB4B-E3C1-07C048296307}"/>
              </a:ext>
            </a:extLst>
          </p:cNvPr>
          <p:cNvSpPr/>
          <p:nvPr/>
        </p:nvSpPr>
        <p:spPr>
          <a:xfrm rot="18630309">
            <a:off x="5589353" y="4154093"/>
            <a:ext cx="798534" cy="795218"/>
          </a:xfrm>
          <a:prstGeom prst="halfFrame">
            <a:avLst>
              <a:gd name="adj1" fmla="val 0"/>
              <a:gd name="adj2" fmla="val 0"/>
            </a:avLst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404AEA8C-81AB-43A0-A006-3EE8B771DBB3}"/>
              </a:ext>
            </a:extLst>
          </p:cNvPr>
          <p:cNvCxnSpPr>
            <a:cxnSpLocks/>
            <a:endCxn id="18" idx="4"/>
          </p:cNvCxnSpPr>
          <p:nvPr/>
        </p:nvCxnSpPr>
        <p:spPr>
          <a:xfrm>
            <a:off x="5382386" y="4793498"/>
            <a:ext cx="1032641" cy="3200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ый треугольник 23">
            <a:extLst>
              <a:ext uri="{FF2B5EF4-FFF2-40B4-BE49-F238E27FC236}">
                <a16:creationId xmlns:a16="http://schemas.microsoft.com/office/drawing/2014/main" id="{B571E094-57A5-2E60-0AB3-31F6EA9892F1}"/>
              </a:ext>
            </a:extLst>
          </p:cNvPr>
          <p:cNvSpPr/>
          <p:nvPr/>
        </p:nvSpPr>
        <p:spPr>
          <a:xfrm rot="4486788">
            <a:off x="7515525" y="1366169"/>
            <a:ext cx="1709928" cy="1426464"/>
          </a:xfrm>
          <a:prstGeom prst="rt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3AF80A54-5F4A-55D2-D6DD-F8F232667DFF}"/>
              </a:ext>
            </a:extLst>
          </p:cNvPr>
          <p:cNvCxnSpPr>
            <a:stCxn id="24" idx="2"/>
            <a:endCxn id="24" idx="5"/>
          </p:cNvCxnSpPr>
          <p:nvPr/>
        </p:nvCxnSpPr>
        <p:spPr>
          <a:xfrm>
            <a:off x="7457821" y="1441670"/>
            <a:ext cx="912668" cy="6377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E52D9856-9590-606F-7D7E-E8B70A387E55}"/>
              </a:ext>
            </a:extLst>
          </p:cNvPr>
          <p:cNvCxnSpPr>
            <a:stCxn id="24" idx="0"/>
            <a:endCxn id="24" idx="3"/>
          </p:cNvCxnSpPr>
          <p:nvPr/>
        </p:nvCxnSpPr>
        <p:spPr>
          <a:xfrm flipH="1">
            <a:off x="7682274" y="1067181"/>
            <a:ext cx="1151976" cy="11994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Равнобедренный треугольник 30">
            <a:extLst>
              <a:ext uri="{FF2B5EF4-FFF2-40B4-BE49-F238E27FC236}">
                <a16:creationId xmlns:a16="http://schemas.microsoft.com/office/drawing/2014/main" id="{85460A2C-CDA9-CC00-49C5-D7076EF1BB46}"/>
              </a:ext>
            </a:extLst>
          </p:cNvPr>
          <p:cNvSpPr/>
          <p:nvPr/>
        </p:nvSpPr>
        <p:spPr>
          <a:xfrm rot="18310882">
            <a:off x="2515647" y="3226130"/>
            <a:ext cx="1337118" cy="1645920"/>
          </a:xfrm>
          <a:prstGeom prst="triangle">
            <a:avLst>
              <a:gd name="adj" fmla="val 841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id="{4645035A-66A4-CDF2-75D8-17CE294B69F1}"/>
              </a:ext>
            </a:extLst>
          </p:cNvPr>
          <p:cNvCxnSpPr>
            <a:stCxn id="31" idx="5"/>
            <a:endCxn id="31" idx="2"/>
          </p:cNvCxnSpPr>
          <p:nvPr/>
        </p:nvCxnSpPr>
        <p:spPr>
          <a:xfrm flipH="1">
            <a:off x="3471636" y="3589319"/>
            <a:ext cx="36679" cy="148036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id="{902426F4-C839-2246-F27E-EBB28744BA02}"/>
              </a:ext>
            </a:extLst>
          </p:cNvPr>
          <p:cNvCxnSpPr>
            <a:cxnSpLocks/>
            <a:stCxn id="31" idx="1"/>
          </p:cNvCxnSpPr>
          <p:nvPr/>
        </p:nvCxnSpPr>
        <p:spPr>
          <a:xfrm flipV="1">
            <a:off x="3123113" y="3893642"/>
            <a:ext cx="983590" cy="2421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ый треугольник 37">
            <a:extLst>
              <a:ext uri="{FF2B5EF4-FFF2-40B4-BE49-F238E27FC236}">
                <a16:creationId xmlns:a16="http://schemas.microsoft.com/office/drawing/2014/main" id="{78CC5570-BFF8-579E-E109-42F13FEF7D20}"/>
              </a:ext>
            </a:extLst>
          </p:cNvPr>
          <p:cNvSpPr/>
          <p:nvPr/>
        </p:nvSpPr>
        <p:spPr>
          <a:xfrm>
            <a:off x="2799518" y="1238828"/>
            <a:ext cx="1417594" cy="1417594"/>
          </a:xfrm>
          <a:prstGeom prst="rt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id="{D42842AD-2E78-FAD4-C337-7DDC9E6B3928}"/>
              </a:ext>
            </a:extLst>
          </p:cNvPr>
          <p:cNvCxnSpPr>
            <a:stCxn id="38" idx="1"/>
            <a:endCxn id="38" idx="5"/>
          </p:cNvCxnSpPr>
          <p:nvPr/>
        </p:nvCxnSpPr>
        <p:spPr>
          <a:xfrm>
            <a:off x="2799518" y="1947625"/>
            <a:ext cx="70879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>
            <a:extLst>
              <a:ext uri="{FF2B5EF4-FFF2-40B4-BE49-F238E27FC236}">
                <a16:creationId xmlns:a16="http://schemas.microsoft.com/office/drawing/2014/main" id="{850097F9-2A03-182F-396D-91CD24141DD7}"/>
              </a:ext>
            </a:extLst>
          </p:cNvPr>
          <p:cNvCxnSpPr>
            <a:stCxn id="38" idx="5"/>
          </p:cNvCxnSpPr>
          <p:nvPr/>
        </p:nvCxnSpPr>
        <p:spPr>
          <a:xfrm flipH="1">
            <a:off x="3028118" y="1947625"/>
            <a:ext cx="480197" cy="70879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id="{B5320C91-D77D-FA44-DD41-334CA3A7CCD2}"/>
              </a:ext>
            </a:extLst>
          </p:cNvPr>
          <p:cNvCxnSpPr>
            <a:cxnSpLocks/>
          </p:cNvCxnSpPr>
          <p:nvPr/>
        </p:nvCxnSpPr>
        <p:spPr>
          <a:xfrm>
            <a:off x="3497508" y="1947624"/>
            <a:ext cx="350838" cy="70879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Равнобедренный треугольник 47">
            <a:extLst>
              <a:ext uri="{FF2B5EF4-FFF2-40B4-BE49-F238E27FC236}">
                <a16:creationId xmlns:a16="http://schemas.microsoft.com/office/drawing/2014/main" id="{9923D2CD-FAE3-E20D-6729-D09059D67D5B}"/>
              </a:ext>
            </a:extLst>
          </p:cNvPr>
          <p:cNvSpPr/>
          <p:nvPr/>
        </p:nvSpPr>
        <p:spPr>
          <a:xfrm>
            <a:off x="4977124" y="1441670"/>
            <a:ext cx="1691640" cy="1176045"/>
          </a:xfrm>
          <a:prstGeom prst="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0" name="Соединитель: уступ 49">
            <a:extLst>
              <a:ext uri="{FF2B5EF4-FFF2-40B4-BE49-F238E27FC236}">
                <a16:creationId xmlns:a16="http://schemas.microsoft.com/office/drawing/2014/main" id="{F42F0EC5-75DC-6010-8AF2-A97EA6227E25}"/>
              </a:ext>
            </a:extLst>
          </p:cNvPr>
          <p:cNvCxnSpPr>
            <a:cxnSpLocks/>
            <a:stCxn id="48" idx="1"/>
            <a:endCxn id="48" idx="5"/>
          </p:cNvCxnSpPr>
          <p:nvPr/>
        </p:nvCxnSpPr>
        <p:spPr>
          <a:xfrm rot="10800000" flipH="1">
            <a:off x="5400034" y="2029693"/>
            <a:ext cx="845820" cy="12700"/>
          </a:xfrm>
          <a:prstGeom prst="bentConnector5">
            <a:avLst>
              <a:gd name="adj1" fmla="val 24865"/>
              <a:gd name="adj2" fmla="val -2929906"/>
              <a:gd name="adj3" fmla="val 76216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>
            <a:extLst>
              <a:ext uri="{FF2B5EF4-FFF2-40B4-BE49-F238E27FC236}">
                <a16:creationId xmlns:a16="http://schemas.microsoft.com/office/drawing/2014/main" id="{D3997DF2-7B14-3836-17E6-46BC29EBC421}"/>
              </a:ext>
            </a:extLst>
          </p:cNvPr>
          <p:cNvCxnSpPr>
            <a:cxnSpLocks/>
            <a:endCxn id="48" idx="0"/>
          </p:cNvCxnSpPr>
          <p:nvPr/>
        </p:nvCxnSpPr>
        <p:spPr>
          <a:xfrm flipV="1">
            <a:off x="5400034" y="1441670"/>
            <a:ext cx="422910" cy="117604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15A50E33-4C57-8CDA-9FF1-78257A87AAC9}"/>
              </a:ext>
            </a:extLst>
          </p:cNvPr>
          <p:cNvSpPr txBox="1"/>
          <p:nvPr/>
        </p:nvSpPr>
        <p:spPr>
          <a:xfrm>
            <a:off x="1554480" y="277892"/>
            <a:ext cx="7781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/>
              <a:t>Welche allgemeinen Aussagen über Dreiecke stimmen?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581461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>
            <a:extLst>
              <a:ext uri="{FF2B5EF4-FFF2-40B4-BE49-F238E27FC236}">
                <a16:creationId xmlns:a16="http://schemas.microsoft.com/office/drawing/2014/main" id="{C5A520E8-90C9-9016-7C43-9D3EA8B814AB}"/>
              </a:ext>
            </a:extLst>
          </p:cNvPr>
          <p:cNvSpPr/>
          <p:nvPr/>
        </p:nvSpPr>
        <p:spPr>
          <a:xfrm>
            <a:off x="1975104" y="1541678"/>
            <a:ext cx="2478024" cy="991210"/>
          </a:xfrm>
          <a:prstGeom prst="triangle">
            <a:avLst>
              <a:gd name="adj" fmla="val 97586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DD636273-E5E7-9768-6E1B-EB12D5CE6538}"/>
              </a:ext>
            </a:extLst>
          </p:cNvPr>
          <p:cNvCxnSpPr>
            <a:cxnSpLocks/>
            <a:stCxn id="4" idx="0"/>
          </p:cNvCxnSpPr>
          <p:nvPr/>
        </p:nvCxnSpPr>
        <p:spPr>
          <a:xfrm flipH="1">
            <a:off x="3272348" y="1541678"/>
            <a:ext cx="1120961" cy="99121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A7CFC484-06A6-098A-97A9-EA9ECDD9A02A}"/>
              </a:ext>
            </a:extLst>
          </p:cNvPr>
          <p:cNvCxnSpPr>
            <a:cxnSpLocks/>
            <a:stCxn id="4" idx="1"/>
          </p:cNvCxnSpPr>
          <p:nvPr/>
        </p:nvCxnSpPr>
        <p:spPr>
          <a:xfrm flipH="1">
            <a:off x="3067828" y="2037283"/>
            <a:ext cx="116378" cy="49560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Равнобедренный треугольник 6">
            <a:extLst>
              <a:ext uri="{FF2B5EF4-FFF2-40B4-BE49-F238E27FC236}">
                <a16:creationId xmlns:a16="http://schemas.microsoft.com/office/drawing/2014/main" id="{CE82F560-5090-9136-DA83-724952602B19}"/>
              </a:ext>
            </a:extLst>
          </p:cNvPr>
          <p:cNvSpPr/>
          <p:nvPr/>
        </p:nvSpPr>
        <p:spPr>
          <a:xfrm>
            <a:off x="5470322" y="1281989"/>
            <a:ext cx="1114937" cy="1746504"/>
          </a:xfrm>
          <a:prstGeom prst="triangle">
            <a:avLst>
              <a:gd name="adj" fmla="val 36335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оловина рамки 7">
            <a:extLst>
              <a:ext uri="{FF2B5EF4-FFF2-40B4-BE49-F238E27FC236}">
                <a16:creationId xmlns:a16="http://schemas.microsoft.com/office/drawing/2014/main" id="{09D26A11-2B56-41BC-B0D0-D48A670561D0}"/>
              </a:ext>
            </a:extLst>
          </p:cNvPr>
          <p:cNvSpPr/>
          <p:nvPr/>
        </p:nvSpPr>
        <p:spPr>
          <a:xfrm rot="18630309">
            <a:off x="5759585" y="2069048"/>
            <a:ext cx="798534" cy="795218"/>
          </a:xfrm>
          <a:prstGeom prst="halfFrame">
            <a:avLst>
              <a:gd name="adj1" fmla="val 0"/>
              <a:gd name="adj2" fmla="val 0"/>
            </a:avLst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08B6A034-B13F-B994-0889-3CAFBECC1E65}"/>
              </a:ext>
            </a:extLst>
          </p:cNvPr>
          <p:cNvCxnSpPr>
            <a:cxnSpLocks/>
            <a:endCxn id="7" idx="4"/>
          </p:cNvCxnSpPr>
          <p:nvPr/>
        </p:nvCxnSpPr>
        <p:spPr>
          <a:xfrm>
            <a:off x="5552618" y="2708453"/>
            <a:ext cx="1032641" cy="3200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ый треугольник 9">
            <a:extLst>
              <a:ext uri="{FF2B5EF4-FFF2-40B4-BE49-F238E27FC236}">
                <a16:creationId xmlns:a16="http://schemas.microsoft.com/office/drawing/2014/main" id="{02E87B37-CDAD-3EAA-F743-58BC785DD2D6}"/>
              </a:ext>
            </a:extLst>
          </p:cNvPr>
          <p:cNvSpPr/>
          <p:nvPr/>
        </p:nvSpPr>
        <p:spPr>
          <a:xfrm rot="4486788">
            <a:off x="7515525" y="1366169"/>
            <a:ext cx="1709928" cy="1426464"/>
          </a:xfrm>
          <a:prstGeom prst="rt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92EE6B01-CBF6-ECBA-0B66-0254AC7D69EF}"/>
              </a:ext>
            </a:extLst>
          </p:cNvPr>
          <p:cNvCxnSpPr>
            <a:stCxn id="10" idx="2"/>
            <a:endCxn id="10" idx="5"/>
          </p:cNvCxnSpPr>
          <p:nvPr/>
        </p:nvCxnSpPr>
        <p:spPr>
          <a:xfrm>
            <a:off x="7457821" y="1441670"/>
            <a:ext cx="912668" cy="6377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4449FF79-EDA9-A895-64CB-3D635A680A11}"/>
              </a:ext>
            </a:extLst>
          </p:cNvPr>
          <p:cNvCxnSpPr>
            <a:stCxn id="10" idx="0"/>
            <a:endCxn id="10" idx="3"/>
          </p:cNvCxnSpPr>
          <p:nvPr/>
        </p:nvCxnSpPr>
        <p:spPr>
          <a:xfrm flipH="1">
            <a:off x="7682274" y="1067181"/>
            <a:ext cx="1151976" cy="11994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Равнобедренный треугольник 12">
            <a:extLst>
              <a:ext uri="{FF2B5EF4-FFF2-40B4-BE49-F238E27FC236}">
                <a16:creationId xmlns:a16="http://schemas.microsoft.com/office/drawing/2014/main" id="{06D0AD31-7334-2DFC-7C43-D69B1068E2D5}"/>
              </a:ext>
            </a:extLst>
          </p:cNvPr>
          <p:cNvSpPr/>
          <p:nvPr/>
        </p:nvSpPr>
        <p:spPr>
          <a:xfrm rot="18310882">
            <a:off x="2515647" y="3226130"/>
            <a:ext cx="1337118" cy="1645920"/>
          </a:xfrm>
          <a:prstGeom prst="triangle">
            <a:avLst>
              <a:gd name="adj" fmla="val 841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8148DD5D-8EE9-2436-4CC7-28487062AB2B}"/>
              </a:ext>
            </a:extLst>
          </p:cNvPr>
          <p:cNvCxnSpPr>
            <a:stCxn id="13" idx="5"/>
            <a:endCxn id="13" idx="2"/>
          </p:cNvCxnSpPr>
          <p:nvPr/>
        </p:nvCxnSpPr>
        <p:spPr>
          <a:xfrm flipH="1">
            <a:off x="3471636" y="3589319"/>
            <a:ext cx="36679" cy="148036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4DE6FA4A-1698-9459-B7BB-F20DE4BF170C}"/>
              </a:ext>
            </a:extLst>
          </p:cNvPr>
          <p:cNvCxnSpPr>
            <a:cxnSpLocks/>
            <a:stCxn id="13" idx="1"/>
          </p:cNvCxnSpPr>
          <p:nvPr/>
        </p:nvCxnSpPr>
        <p:spPr>
          <a:xfrm flipV="1">
            <a:off x="3123113" y="3893642"/>
            <a:ext cx="983590" cy="2421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77338E22-D453-BD45-3D2E-BAC23D3981A9}"/>
              </a:ext>
            </a:extLst>
          </p:cNvPr>
          <p:cNvSpPr/>
          <p:nvPr/>
        </p:nvSpPr>
        <p:spPr>
          <a:xfrm>
            <a:off x="5047172" y="3520440"/>
            <a:ext cx="1417594" cy="1417594"/>
          </a:xfrm>
          <a:prstGeom prst="rt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49F6EEB0-1333-E1D4-1244-00E10D264E2A}"/>
              </a:ext>
            </a:extLst>
          </p:cNvPr>
          <p:cNvCxnSpPr>
            <a:stCxn id="16" idx="1"/>
            <a:endCxn id="16" idx="5"/>
          </p:cNvCxnSpPr>
          <p:nvPr/>
        </p:nvCxnSpPr>
        <p:spPr>
          <a:xfrm>
            <a:off x="5047172" y="4229237"/>
            <a:ext cx="70879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95C37833-86A3-8D1C-192F-2294C41B652C}"/>
              </a:ext>
            </a:extLst>
          </p:cNvPr>
          <p:cNvCxnSpPr>
            <a:stCxn id="16" idx="5"/>
          </p:cNvCxnSpPr>
          <p:nvPr/>
        </p:nvCxnSpPr>
        <p:spPr>
          <a:xfrm flipH="1">
            <a:off x="5275772" y="4229237"/>
            <a:ext cx="480197" cy="70879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2D345488-48E2-1CE2-2198-28D26685458F}"/>
              </a:ext>
            </a:extLst>
          </p:cNvPr>
          <p:cNvCxnSpPr>
            <a:cxnSpLocks/>
          </p:cNvCxnSpPr>
          <p:nvPr/>
        </p:nvCxnSpPr>
        <p:spPr>
          <a:xfrm>
            <a:off x="5745162" y="4229236"/>
            <a:ext cx="350838" cy="70879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Равнобедренный треугольник 19">
            <a:extLst>
              <a:ext uri="{FF2B5EF4-FFF2-40B4-BE49-F238E27FC236}">
                <a16:creationId xmlns:a16="http://schemas.microsoft.com/office/drawing/2014/main" id="{E2CEC813-6C45-0A8A-47AD-918C04873300}"/>
              </a:ext>
            </a:extLst>
          </p:cNvPr>
          <p:cNvSpPr/>
          <p:nvPr/>
        </p:nvSpPr>
        <p:spPr>
          <a:xfrm>
            <a:off x="6964302" y="3748092"/>
            <a:ext cx="1691640" cy="1176045"/>
          </a:xfrm>
          <a:prstGeom prst="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Соединитель: уступ 20">
            <a:extLst>
              <a:ext uri="{FF2B5EF4-FFF2-40B4-BE49-F238E27FC236}">
                <a16:creationId xmlns:a16="http://schemas.microsoft.com/office/drawing/2014/main" id="{85B497E3-2D94-283E-7740-21579A01FC87}"/>
              </a:ext>
            </a:extLst>
          </p:cNvPr>
          <p:cNvCxnSpPr>
            <a:cxnSpLocks/>
            <a:stCxn id="20" idx="1"/>
            <a:endCxn id="20" idx="5"/>
          </p:cNvCxnSpPr>
          <p:nvPr/>
        </p:nvCxnSpPr>
        <p:spPr>
          <a:xfrm rot="10800000" flipH="1">
            <a:off x="7387212" y="4336115"/>
            <a:ext cx="845820" cy="12700"/>
          </a:xfrm>
          <a:prstGeom prst="bentConnector5">
            <a:avLst>
              <a:gd name="adj1" fmla="val 24865"/>
              <a:gd name="adj2" fmla="val -2929906"/>
              <a:gd name="adj3" fmla="val 76216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4B2859DA-5DA6-B6A7-BDC9-AD3930E08B44}"/>
              </a:ext>
            </a:extLst>
          </p:cNvPr>
          <p:cNvCxnSpPr>
            <a:cxnSpLocks/>
            <a:endCxn id="20" idx="0"/>
          </p:cNvCxnSpPr>
          <p:nvPr/>
        </p:nvCxnSpPr>
        <p:spPr>
          <a:xfrm flipV="1">
            <a:off x="7387212" y="3748092"/>
            <a:ext cx="422910" cy="117604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5760415F-B0DA-3F83-1981-4766953BF114}"/>
              </a:ext>
            </a:extLst>
          </p:cNvPr>
          <p:cNvSpPr txBox="1"/>
          <p:nvPr/>
        </p:nvSpPr>
        <p:spPr>
          <a:xfrm>
            <a:off x="1554480" y="277892"/>
            <a:ext cx="7781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/>
              <a:t>Welche Aussagen über Dreiecke stimmen?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3778738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576</Words>
  <Application>Microsoft Macintosh PowerPoint</Application>
  <PresentationFormat>Breitbild</PresentationFormat>
  <Paragraphs>74</Paragraphs>
  <Slides>16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Тема 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Anton Dorofeiev</dc:creator>
  <cp:lastModifiedBy>Nüesch  William</cp:lastModifiedBy>
  <cp:revision>4</cp:revision>
  <dcterms:created xsi:type="dcterms:W3CDTF">2024-08-04T10:58:33Z</dcterms:created>
  <dcterms:modified xsi:type="dcterms:W3CDTF">2024-08-09T09:39:51Z</dcterms:modified>
</cp:coreProperties>
</file>